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4"/>
    <p:sldMasterId id="2147483749" r:id="rId5"/>
  </p:sldMasterIdLst>
  <p:notesMasterIdLst>
    <p:notesMasterId r:id="rId27"/>
  </p:notesMasterIdLst>
  <p:handoutMasterIdLst>
    <p:handoutMasterId r:id="rId28"/>
  </p:handoutMasterIdLst>
  <p:sldIdLst>
    <p:sldId id="278" r:id="rId6"/>
    <p:sldId id="306" r:id="rId7"/>
    <p:sldId id="297" r:id="rId8"/>
    <p:sldId id="298" r:id="rId9"/>
    <p:sldId id="320" r:id="rId10"/>
    <p:sldId id="308" r:id="rId11"/>
    <p:sldId id="301" r:id="rId12"/>
    <p:sldId id="295" r:id="rId13"/>
    <p:sldId id="296" r:id="rId14"/>
    <p:sldId id="311" r:id="rId15"/>
    <p:sldId id="312" r:id="rId16"/>
    <p:sldId id="310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09" r:id="rId25"/>
    <p:sldId id="303" r:id="rId26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BF6"/>
    <a:srgbClr val="FCFBF6"/>
    <a:srgbClr val="852883"/>
    <a:srgbClr val="0F58A0"/>
    <a:srgbClr val="202C8F"/>
    <a:srgbClr val="AAC4E9"/>
    <a:srgbClr val="F5CDCE"/>
    <a:srgbClr val="DF8C8C"/>
    <a:srgbClr val="D4D593"/>
    <a:srgbClr val="E6F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0" autoAdjust="0"/>
    <p:restoredTop sz="96405" autoAdjust="0"/>
  </p:normalViewPr>
  <p:slideViewPr>
    <p:cSldViewPr snapToGrid="0" snapToObjects="1">
      <p:cViewPr varScale="1">
        <p:scale>
          <a:sx n="111" d="100"/>
          <a:sy n="111" d="100"/>
        </p:scale>
        <p:origin x="720" y="96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32" d="100"/>
          <a:sy n="32" d="100"/>
        </p:scale>
        <p:origin x="43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9F3A77-22BA-06CD-9988-4E28412B8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58E705-702A-5B3B-2C94-F1AA7EE1C9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F6263-C636-684F-87E2-2EA07B1C6D7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E442E-0C21-EE41-B8AE-EB0EF0932D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AFF95-68D9-86CB-4413-F0510E05BC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A8749-7B38-4046-9C09-DDC8666B5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99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5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rgbClr val="0F58A0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 i="0">
                <a:latin typeface="Figtree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026921C-D771-A61B-8CA6-3F779099C9B1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rgbClr val="0F58A0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B171065-E396-DE54-F099-5D01983BBD94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8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/>
        </p:nvSpPr>
        <p:spPr>
          <a:xfrm>
            <a:off x="1664854" y="3616097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/>
        </p:nvSpPr>
        <p:spPr>
          <a:xfrm>
            <a:off x="6096000" y="3616098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>
                <a:latin typeface="Aptos Black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4854" y="2311302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i="0" cap="all" spc="0" baseline="0">
                <a:solidFill>
                  <a:schemeClr val="accent6"/>
                </a:solidFill>
                <a:latin typeface="Aptos Black" panose="020B00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318650" y="1930676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0574" y="3708022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73499" y="2311302"/>
            <a:ext cx="2011680" cy="4129967"/>
          </a:xfr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34223" y="1930676"/>
            <a:ext cx="704088" cy="7040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311302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749796" y="1930676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41720" y="3708022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11571" y="2311301"/>
            <a:ext cx="2011680" cy="4129967"/>
          </a:xfr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65369" y="1930676"/>
            <a:ext cx="704088" cy="7040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/>
        </p:nvSpPr>
        <p:spPr>
          <a:xfrm>
            <a:off x="8311573" y="3616098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7293" y="3708022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/>
        </p:nvSpPr>
        <p:spPr>
          <a:xfrm>
            <a:off x="3880427" y="3616098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6146" y="3708022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C05CBF-9FFD-659A-D43E-F6EF75DA5AE2}"/>
              </a:ext>
            </a:extLst>
          </p:cNvPr>
          <p:cNvSpPr/>
          <p:nvPr userDrawn="1"/>
        </p:nvSpPr>
        <p:spPr>
          <a:xfrm>
            <a:off x="1664854" y="3616097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18C87C-A1A5-5312-DE59-1B5BB6771784}"/>
              </a:ext>
            </a:extLst>
          </p:cNvPr>
          <p:cNvSpPr/>
          <p:nvPr userDrawn="1"/>
        </p:nvSpPr>
        <p:spPr>
          <a:xfrm>
            <a:off x="6096000" y="3616098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045423-849E-25D3-10F7-9D134C255A4B}"/>
              </a:ext>
            </a:extLst>
          </p:cNvPr>
          <p:cNvSpPr/>
          <p:nvPr userDrawn="1"/>
        </p:nvSpPr>
        <p:spPr>
          <a:xfrm>
            <a:off x="8311573" y="3616098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704477-C555-55CD-88DC-F51EC0946821}"/>
              </a:ext>
            </a:extLst>
          </p:cNvPr>
          <p:cNvSpPr/>
          <p:nvPr userDrawn="1"/>
        </p:nvSpPr>
        <p:spPr>
          <a:xfrm>
            <a:off x="3880427" y="3616098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99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latin typeface="Gotham Book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C3B5B26-B390-F6DF-951C-9103EF57A558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latin typeface="Gotham Book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83FF190-D5BA-5A10-6A8D-39B39AB2B6EE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833A532-B69B-25E8-6EE1-C72D8E404D97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03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/>
        </p:nvSpPr>
        <p:spPr>
          <a:xfrm>
            <a:off x="-29014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5011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 cap="all" baseline="0"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 cap="all" baseline="0"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Image 0" descr="preencoded.png">
            <a:extLst>
              <a:ext uri="{FF2B5EF4-FFF2-40B4-BE49-F238E27FC236}">
                <a16:creationId xmlns:a16="http://schemas.microsoft.com/office/drawing/2014/main" id="{24545316-AD39-CF44-9A30-430044AF1687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7" name="Image 1" descr="preencoded.png">
            <a:extLst>
              <a:ext uri="{FF2B5EF4-FFF2-40B4-BE49-F238E27FC236}">
                <a16:creationId xmlns:a16="http://schemas.microsoft.com/office/drawing/2014/main" id="{C90FCF70-28E8-DB76-85CA-B97BBAA76D26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8" name="Image 5" descr="preencoded.png">
            <a:extLst>
              <a:ext uri="{FF2B5EF4-FFF2-40B4-BE49-F238E27FC236}">
                <a16:creationId xmlns:a16="http://schemas.microsoft.com/office/drawing/2014/main" id="{200153C5-FC45-7127-EE98-0606E5DFF515}"/>
              </a:ext>
            </a:extLst>
          </p:cNvPr>
          <p:cNvSpPr/>
          <p:nvPr userDrawn="1"/>
        </p:nvSpPr>
        <p:spPr>
          <a:xfrm>
            <a:off x="-29014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9" name="Image 6" descr="preencoded.png">
            <a:extLst>
              <a:ext uri="{FF2B5EF4-FFF2-40B4-BE49-F238E27FC236}">
                <a16:creationId xmlns:a16="http://schemas.microsoft.com/office/drawing/2014/main" id="{0A45E6DD-74A8-952F-3EC6-33E87A77698B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95011" y="3440504"/>
            <a:ext cx="1719263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2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432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rgbClr val="0F58A0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5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639839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5336" y="183304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85875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1994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2EFA7FD-71D0-6CF1-E574-792589CB00FF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0FEB8FF-CB0B-8157-BE6F-A57476C7FCD5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66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087FB83-3B85-16EF-F75F-21A1C8A733BE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2AA4706-0BAA-4A77-CE4D-0F1E8C15FFD4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24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Figtree SemiBold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90EFDE4-94B4-7B99-CCB4-F39F6B68A830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7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58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 b="1" i="0">
                <a:latin typeface="Figtree SemiBold" pitchFamily="2" charset="0"/>
              </a:defRPr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82F7F5-60CE-9629-1717-A3F0C3CD6CD8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272341BF-7476-7E50-45C1-E801CD0DB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D337233-7713-D611-FB0E-90DB7064A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58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21BFE9-45C9-99AB-C7CC-A37EE746DC4A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2EDFF3DD-DECC-117E-AF53-92A89E69A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045BA91-BCCC-26F9-F5F7-A14017B11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657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5306DD9-8695-195F-825E-D576266D35FE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595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706379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1828800"/>
            <a:ext cx="10680192" cy="3831336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Figtree SemiBold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4434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01388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240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58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 b="1" i="0">
                <a:latin typeface="Figtree SemiBold" pitchFamily="2" charset="0"/>
              </a:defRPr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26700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6000" b="0" i="0">
                <a:latin typeface="Social Gothic Med" panose="02000506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6881854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Figtree SemiBold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21512" y="297532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5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4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74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79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93983" y="2491684"/>
            <a:ext cx="2011680" cy="4129967"/>
          </a:xfr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5" y="2491683"/>
            <a:ext cx="2011680" cy="4129967"/>
          </a:xfr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123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latin typeface="Gotham Book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49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612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667435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79713"/>
            <a:ext cx="11119104" cy="485824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latin typeface="Figtree SemiBold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/>
        </p:nvSpPr>
        <p:spPr>
          <a:xfrm>
            <a:off x="1" y="3427336"/>
            <a:ext cx="2235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/>
        </p:nvSpPr>
        <p:spPr>
          <a:xfrm>
            <a:off x="0" y="3427336"/>
            <a:ext cx="223102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/>
        </p:nvSpPr>
        <p:spPr>
          <a:xfrm>
            <a:off x="2" y="1"/>
            <a:ext cx="2231020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>
            <a:lvl1pPr>
              <a:defRPr b="0" i="0">
                <a:latin typeface="Gotham Medium" pitchFamily="2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0" i="0">
                <a:latin typeface="Gotham Medium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/>
        </p:nvSpPr>
        <p:spPr>
          <a:xfrm>
            <a:off x="2" y="869"/>
            <a:ext cx="2226848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3979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29014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5011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 cap="all" baseline="0"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 cap="all" baseline="0"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5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rgbClr val="0F58A0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 b="1" i="0">
                <a:latin typeface="Figtree SemiBol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12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58A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b="0" i="0" dirty="0">
                <a:latin typeface="Gotham Book" pitchFamily="2" charset="0"/>
              </a:endParaRPr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 b="1" i="0">
                <a:latin typeface="Figtree SemiBold" pitchFamily="2" charset="0"/>
              </a:defRPr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4932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/>
        </p:nvSpPr>
        <p:spPr>
          <a:xfrm>
            <a:off x="1" y="3427336"/>
            <a:ext cx="2235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/>
        </p:nvSpPr>
        <p:spPr>
          <a:xfrm>
            <a:off x="0" y="3427336"/>
            <a:ext cx="223102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/>
        </p:nvSpPr>
        <p:spPr>
          <a:xfrm>
            <a:off x="2" y="1"/>
            <a:ext cx="2231020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>
            <a:lvl1pPr>
              <a:defRPr b="0" i="0">
                <a:latin typeface="Gotham Medium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 b="0" i="0">
                <a:latin typeface="Gotham Medium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/>
        </p:nvSpPr>
        <p:spPr>
          <a:xfrm>
            <a:off x="2" y="869"/>
            <a:ext cx="2226848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57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4">
              <a:alpha val="4094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/>
        </p:nvSpPr>
        <p:spPr>
          <a:xfrm>
            <a:off x="8888067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/>
        </p:nvSpPr>
        <p:spPr>
          <a:xfrm>
            <a:off x="11161734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/>
        </p:nvSpPr>
        <p:spPr>
          <a:xfrm>
            <a:off x="9682134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/>
        </p:nvSpPr>
        <p:spPr>
          <a:xfrm>
            <a:off x="-210649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/>
        </p:nvSpPr>
        <p:spPr>
          <a:xfrm>
            <a:off x="-1601503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850" y="3776472"/>
            <a:ext cx="78486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accent6"/>
                </a:solidFill>
                <a:latin typeface="Figtree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693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667435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79713"/>
            <a:ext cx="11119104" cy="485824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latin typeface="Figtree SemiBold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440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706379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1828800"/>
            <a:ext cx="10680192" cy="3831336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Figtree SemiBold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14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6000" b="0" i="0">
                <a:latin typeface="Social Gothic Med" panose="02000506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6881854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Figtree Semi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21512" y="297532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5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4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807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978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4">
              <a:alpha val="4094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/>
        </p:nvSpPr>
        <p:spPr>
          <a:xfrm>
            <a:off x="8888067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/>
        </p:nvSpPr>
        <p:spPr>
          <a:xfrm>
            <a:off x="11161734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/>
        </p:nvSpPr>
        <p:spPr>
          <a:xfrm>
            <a:off x="9682134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/>
        </p:nvSpPr>
        <p:spPr>
          <a:xfrm>
            <a:off x="-210649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/>
        </p:nvSpPr>
        <p:spPr>
          <a:xfrm>
            <a:off x="-1601503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850" y="3776472"/>
            <a:ext cx="78486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 i="0">
                <a:solidFill>
                  <a:schemeClr val="accent6"/>
                </a:solidFill>
                <a:latin typeface="Figtree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33F53BA-2BCF-ACBC-4292-7255BC426F67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4">
              <a:alpha val="4094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5458C17-A894-C3E0-2EDF-E329261DF9F9}"/>
              </a:ext>
            </a:extLst>
          </p:cNvPr>
          <p:cNvSpPr/>
          <p:nvPr userDrawn="1"/>
        </p:nvSpPr>
        <p:spPr>
          <a:xfrm>
            <a:off x="8888067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D907D1B-469E-24FB-5E5F-897020C8E3FA}"/>
              </a:ext>
            </a:extLst>
          </p:cNvPr>
          <p:cNvSpPr/>
          <p:nvPr userDrawn="1"/>
        </p:nvSpPr>
        <p:spPr>
          <a:xfrm>
            <a:off x="11161734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C8DA852-BD63-2934-60ED-60D7A064102F}"/>
              </a:ext>
            </a:extLst>
          </p:cNvPr>
          <p:cNvSpPr/>
          <p:nvPr userDrawn="1"/>
        </p:nvSpPr>
        <p:spPr>
          <a:xfrm>
            <a:off x="9682134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F79D66E-BA7B-63FC-6272-F174E9591132}"/>
              </a:ext>
            </a:extLst>
          </p:cNvPr>
          <p:cNvSpPr/>
          <p:nvPr userDrawn="1"/>
        </p:nvSpPr>
        <p:spPr>
          <a:xfrm>
            <a:off x="-210649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1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BAB3761-5DAB-8186-23AB-014ED19557E4}"/>
              </a:ext>
            </a:extLst>
          </p:cNvPr>
          <p:cNvSpPr/>
          <p:nvPr userDrawn="1"/>
        </p:nvSpPr>
        <p:spPr>
          <a:xfrm>
            <a:off x="-1601503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93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33302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/>
        </p:nvSpPr>
        <p:spPr>
          <a:xfrm>
            <a:off x="685338" y="3796479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/>
        </p:nvSpPr>
        <p:spPr>
          <a:xfrm>
            <a:off x="5116484" y="3796480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/>
        </p:nvSpPr>
        <p:spPr>
          <a:xfrm>
            <a:off x="9547629" y="3796480"/>
            <a:ext cx="2011680" cy="282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93983" y="2491684"/>
            <a:ext cx="2011680" cy="4129967"/>
          </a:xfr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5" y="2491683"/>
            <a:ext cx="2011680" cy="4129967"/>
          </a:xfrm>
          <a:solidFill>
            <a:schemeClr val="bg1"/>
          </a:solidFill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4129967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/>
        </p:nvSpPr>
        <p:spPr>
          <a:xfrm>
            <a:off x="7332057" y="3796480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/>
        </p:nvSpPr>
        <p:spPr>
          <a:xfrm>
            <a:off x="2900911" y="3796480"/>
            <a:ext cx="2011680" cy="28251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Gotham Book" pitchFamily="2" charset="0"/>
            </a:endParaRPr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2552866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242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latin typeface="Gotham Book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0F58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rgbClr val="0F58A0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bg1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5168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/>
        </p:nvSpPr>
        <p:spPr>
          <a:xfrm>
            <a:off x="-29014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5011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 cap="all" baseline="0"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i="0" cap="all" baseline="0"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58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5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5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i="0" cap="all" spc="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74175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rgbClr val="0F58A0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5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029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5336" y="183304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89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4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 marL="0" indent="0">
              <a:buNone/>
              <a:defRPr sz="1500" b="1" i="0">
                <a:latin typeface="Figtree SemiBold" pitchFamily="2" charset="0"/>
              </a:defRPr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985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352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7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667435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1679713"/>
            <a:ext cx="11119104" cy="485824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>
                <a:latin typeface="Figtree SemiBold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3AC9AF3-982C-AC2B-7F71-8C5AC954AEEE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8208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1" i="0">
                <a:latin typeface="Figtree SemiBold" pitchFamily="2" charset="0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244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32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706379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1828800"/>
            <a:ext cx="10680192" cy="3831336"/>
          </a:xfrm>
        </p:spPr>
        <p:txBody>
          <a:bodyPr>
            <a:noAutofit/>
          </a:bodyPr>
          <a:lstStyle>
            <a:lvl1pPr marL="0" indent="0">
              <a:buNone/>
              <a:defRPr sz="1800" b="1" i="0">
                <a:latin typeface="Figtree SemiBold" pitchFamily="2" charset="0"/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30AC2E3-6065-08DA-A690-1992EBF12F3D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b="0" i="0" dirty="0">
              <a:solidFill>
                <a:schemeClr val="tx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81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6000" b="0" i="0">
                <a:latin typeface="Social Gothic Med" panose="02000506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6881854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latin typeface="Figtree Semi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21512" y="297532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5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4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36C7EB-34B6-A779-2261-9F524E95D9EA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  <p:sp>
        <p:nvSpPr>
          <p:cNvPr id="4" name="Freeform 70">
            <a:extLst>
              <a:ext uri="{FF2B5EF4-FFF2-40B4-BE49-F238E27FC236}">
                <a16:creationId xmlns:a16="http://schemas.microsoft.com/office/drawing/2014/main" id="{C8E51069-AC6C-E950-2955-F62154842F2E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90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b="0" i="0" dirty="0">
              <a:latin typeface="Gotham Book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i="0" cap="all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FAED9A-4ECD-B831-B83C-1B862E325785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b="0" i="0" dirty="0"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8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 cap="all" spc="20" baseline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i="0" cap="all" spc="20" baseline="0">
                <a:solidFill>
                  <a:schemeClr val="accent6"/>
                </a:solidFill>
                <a:latin typeface="Figtree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8964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86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664" r:id="rId29"/>
    <p:sldLayoutId id="2147483655" r:id="rId30"/>
    <p:sldLayoutId id="2147483654" r:id="rId31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i="0" kern="1200" cap="all" baseline="0">
          <a:solidFill>
            <a:schemeClr val="accent6"/>
          </a:solidFill>
          <a:latin typeface="Social Gothic" panose="02000506000000020004" pitchFamily="2" charset="0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accent6"/>
                </a:solidFill>
                <a:latin typeface="Gotham Medium" pitchFamily="2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51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i="0" kern="1200" cap="all" baseline="0">
          <a:solidFill>
            <a:schemeClr val="accent6"/>
          </a:solidFill>
          <a:latin typeface="Social Gothic" panose="02000506000000020004" pitchFamily="2" charset="0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b="0" i="0" kern="1200">
          <a:solidFill>
            <a:schemeClr val="accent6"/>
          </a:solidFill>
          <a:latin typeface="Gotham Book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mailto:kcrane@merriam.or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city-of-merriam.printify.m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ploremerriam.com/game-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rriam,&#10;&#10;AI-generated content may be incorrect.">
            <a:extLst>
              <a:ext uri="{FF2B5EF4-FFF2-40B4-BE49-F238E27FC236}">
                <a16:creationId xmlns:a16="http://schemas.microsoft.com/office/drawing/2014/main" id="{1CBEB8AD-B3B5-7294-6EA4-D7FF3D34F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92" y="1623528"/>
            <a:ext cx="5278016" cy="1805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8C7B07-D937-AB61-BC09-CECB6EF0E770}"/>
              </a:ext>
            </a:extLst>
          </p:cNvPr>
          <p:cNvSpPr txBox="1"/>
          <p:nvPr/>
        </p:nvSpPr>
        <p:spPr>
          <a:xfrm>
            <a:off x="3890682" y="3718202"/>
            <a:ext cx="4410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ptos" panose="020B0004020202020204" pitchFamily="34" charset="0"/>
              </a:rPr>
              <a:t>Karen Crane, Tourism &amp; Economic Development Manager</a:t>
            </a:r>
            <a:br>
              <a:rPr lang="en-US" sz="1800" b="1" dirty="0">
                <a:latin typeface="Aptos Black" panose="020B0004020202020204" pitchFamily="34" charset="0"/>
              </a:rPr>
            </a:br>
            <a:r>
              <a:rPr lang="en-US" sz="1800" b="1" dirty="0">
                <a:latin typeface="Aptos Black" panose="020B0004020202020204" pitchFamily="34" charset="0"/>
              </a:rPr>
              <a:t>City of Merriam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DD6A5-6ED3-41A3-324F-36D4588A5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5D2E7194-6490-E5B0-6B52-29BCE0A450CA}"/>
              </a:ext>
            </a:extLst>
          </p:cNvPr>
          <p:cNvSpPr/>
          <p:nvPr/>
        </p:nvSpPr>
        <p:spPr>
          <a:xfrm>
            <a:off x="5086930" y="2010763"/>
            <a:ext cx="3427012" cy="4287713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EA7F413E-8618-ECF8-48BC-07C4D543091B}"/>
              </a:ext>
            </a:extLst>
          </p:cNvPr>
          <p:cNvSpPr/>
          <p:nvPr/>
        </p:nvSpPr>
        <p:spPr>
          <a:xfrm>
            <a:off x="1372211" y="2010763"/>
            <a:ext cx="3427012" cy="4261092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Merriam,&#10;&#10;AI-generated content may be incorrect.">
            <a:extLst>
              <a:ext uri="{FF2B5EF4-FFF2-40B4-BE49-F238E27FC236}">
                <a16:creationId xmlns:a16="http://schemas.microsoft.com/office/drawing/2014/main" id="{BA3CB54B-4DBA-8E31-D4BA-0D07F58CA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648" y="6397752"/>
            <a:ext cx="1345463" cy="460248"/>
          </a:xfrm>
          <a:prstGeom prst="rect">
            <a:avLst/>
          </a:prstGeom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4483D8C3-CBA0-77CA-9A68-4614878D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49" y="344755"/>
            <a:ext cx="8503909" cy="768096"/>
          </a:xfrm>
        </p:spPr>
        <p:txBody>
          <a:bodyPr/>
          <a:lstStyle/>
          <a:p>
            <a:r>
              <a:rPr lang="en-US" sz="3600" dirty="0">
                <a:latin typeface="Aptos Black" panose="020B0004020202020204" pitchFamily="34" charset="0"/>
              </a:rPr>
              <a:t>Tips to evaluate your readiness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506007C-E519-AE0D-CE80-C52A62A2F7B5}"/>
              </a:ext>
            </a:extLst>
          </p:cNvPr>
          <p:cNvSpPr txBox="1">
            <a:spLocks/>
          </p:cNvSpPr>
          <p:nvPr/>
        </p:nvSpPr>
        <p:spPr>
          <a:xfrm>
            <a:off x="1475155" y="2878372"/>
            <a:ext cx="3153526" cy="327593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Do you serve visitors, travelers, or locals who will be hosting guests?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Are you located near high-activity zones such as Arrowhead Stadium, the National WWI Museum &amp; Memorial, hotel clusters, entertainment districts, or major attractions?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Is your business district or community organizing special events or festivals that could use your products or services?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If you’re not near a high-activity zone, could you partner with other businesses or create something unique that draws people in?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Can you adapt or scale up your operations –extending hours, boosting staff, or expanding inventory?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Do you offer something distinct – a cultural experience, local flavor, or essential service visitors will need?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EE1CE74C-A686-A700-2864-18590FCB26BD}"/>
              </a:ext>
            </a:extLst>
          </p:cNvPr>
          <p:cNvSpPr txBox="1">
            <a:spLocks/>
          </p:cNvSpPr>
          <p:nvPr/>
        </p:nvSpPr>
        <p:spPr>
          <a:xfrm>
            <a:off x="5202234" y="2896334"/>
            <a:ext cx="3180522" cy="2665747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>
                <a:latin typeface="Aptos" panose="020B0004020202020204" pitchFamily="34" charset="0"/>
              </a:rPr>
              <a:t>Make it easy to find you online (i.e., Google Business, TripAdvisor, Yelp).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Update hours, photos, menus, and descriptions     to appeal to visitors.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Train staff to welcome international customers and practice cultural awareness.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Do not use and infringe on FIFA World Cup 2026™ trademarks in your marketing materials.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sz="1100" dirty="0">
                <a:latin typeface="Aptos" panose="020B0004020202020204" pitchFamily="34" charset="0"/>
              </a:rPr>
            </a:br>
            <a:r>
              <a:rPr lang="en-US" sz="1100" dirty="0">
                <a:latin typeface="Aptos" panose="020B0004020202020204" pitchFamily="34" charset="0"/>
              </a:rPr>
              <a:t>Decorate with tournament-friendly themes  without violating FIFA® trademarks.</a:t>
            </a:r>
          </a:p>
        </p:txBody>
      </p:sp>
      <p:pic>
        <p:nvPicPr>
          <p:cNvPr id="11" name="Picture 2" descr="Soccer ball clip art, sports | Free Photo Illustration - rawpixel">
            <a:extLst>
              <a:ext uri="{FF2B5EF4-FFF2-40B4-BE49-F238E27FC236}">
                <a16:creationId xmlns:a16="http://schemas.microsoft.com/office/drawing/2014/main" id="{2CF0119D-4B90-C03F-2F6A-B8B40B35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000" y1="36750" x2="47000" y2="36750"/>
                        <a14:foregroundMark x1="74250" y1="35750" x2="74250" y2="35750"/>
                        <a14:foregroundMark x1="49000" y1="33750" x2="49000" y2="33750"/>
                        <a14:foregroundMark x1="71250" y1="84250" x2="71250" y2="84250"/>
                        <a14:foregroundMark x1="41750" y1="39750" x2="41750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28" y="1244267"/>
            <a:ext cx="1130191" cy="11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occer ball clip art, sports | Free Photo Illustration - rawpixel">
            <a:extLst>
              <a:ext uri="{FF2B5EF4-FFF2-40B4-BE49-F238E27FC236}">
                <a16:creationId xmlns:a16="http://schemas.microsoft.com/office/drawing/2014/main" id="{EE64947B-1CF4-A50A-81B4-D35096972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000" y1="36750" x2="47000" y2="36750"/>
                        <a14:foregroundMark x1="74250" y1="35750" x2="74250" y2="35750"/>
                        <a14:foregroundMark x1="49000" y1="33750" x2="49000" y2="33750"/>
                        <a14:foregroundMark x1="71250" y1="84250" x2="71250" y2="84250"/>
                        <a14:foregroundMark x1="41750" y1="39750" x2="41750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22" y="1195205"/>
            <a:ext cx="1130191" cy="11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08B4934-5DF0-6404-94C4-1F004D3B0BCC}"/>
              </a:ext>
            </a:extLst>
          </p:cNvPr>
          <p:cNvSpPr txBox="1">
            <a:spLocks/>
          </p:cNvSpPr>
          <p:nvPr/>
        </p:nvSpPr>
        <p:spPr>
          <a:xfrm>
            <a:off x="1372211" y="2233170"/>
            <a:ext cx="3427012" cy="531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6"/>
                </a:solidFill>
                <a:latin typeface="Figtree SemiBold" pitchFamily="2" charset="0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685800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>
                <a:latin typeface="Aptos Black" panose="020B0004020202020204" pitchFamily="34" charset="0"/>
              </a:rPr>
              <a:t>YES TO 3 OR MORE?</a:t>
            </a:r>
            <a:br>
              <a:rPr lang="en-US" sz="1400" dirty="0">
                <a:latin typeface="Aptos Black" panose="020B0004020202020204" pitchFamily="34" charset="0"/>
              </a:rPr>
            </a:br>
            <a:r>
              <a:rPr lang="en-US" sz="1400" dirty="0">
                <a:latin typeface="Aptos Black" panose="020B0004020202020204" pitchFamily="34" charset="0"/>
              </a:rPr>
              <a:t>Consider a special event / promotion.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4BB2AAFA-AB84-5E08-DEAC-C2AB40C0E1C3}"/>
              </a:ext>
            </a:extLst>
          </p:cNvPr>
          <p:cNvSpPr txBox="1">
            <a:spLocks/>
          </p:cNvSpPr>
          <p:nvPr/>
        </p:nvSpPr>
        <p:spPr>
          <a:xfrm>
            <a:off x="5180463" y="2289073"/>
            <a:ext cx="3224065" cy="531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accent6"/>
                </a:solidFill>
                <a:latin typeface="Figtree SemiBold" pitchFamily="2" charset="0"/>
                <a:ea typeface="+mn-ea"/>
                <a:cs typeface="+mn-cs"/>
              </a:defRPr>
            </a:lvl1pPr>
            <a:lvl2pPr marL="347472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685800" indent="-347472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400" dirty="0">
                <a:latin typeface="Aptos Black" panose="020B0004020202020204" pitchFamily="34" charset="0"/>
              </a:rPr>
              <a:t>MUST-DO’s for a successful promotion!</a:t>
            </a:r>
          </a:p>
        </p:txBody>
      </p:sp>
    </p:spTree>
    <p:extLst>
      <p:ext uri="{BB962C8B-B14F-4D97-AF65-F5344CB8AC3E}">
        <p14:creationId xmlns:p14="http://schemas.microsoft.com/office/powerpoint/2010/main" val="10085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F37AB-E3C8-3667-C66A-34DA11AEA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erriam,&#10;&#10;AI-generated content may be incorrect.">
            <a:extLst>
              <a:ext uri="{FF2B5EF4-FFF2-40B4-BE49-F238E27FC236}">
                <a16:creationId xmlns:a16="http://schemas.microsoft.com/office/drawing/2014/main" id="{68C240A3-07E7-8AB4-3B7A-8A608D0C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92" y="1623528"/>
            <a:ext cx="5278016" cy="1805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5C12CD-CF6D-4F8A-7B37-173E7BDAE6BE}"/>
              </a:ext>
            </a:extLst>
          </p:cNvPr>
          <p:cNvSpPr txBox="1"/>
          <p:nvPr/>
        </p:nvSpPr>
        <p:spPr>
          <a:xfrm>
            <a:off x="3890682" y="3718202"/>
            <a:ext cx="44106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ptos" panose="020B0004020202020204" pitchFamily="34" charset="0"/>
              </a:rPr>
              <a:t>Sergeant Kristin Jasinski </a:t>
            </a:r>
            <a:br>
              <a:rPr lang="en-US" sz="1800" dirty="0">
                <a:latin typeface="Aptos" panose="020B0004020202020204" pitchFamily="34" charset="0"/>
              </a:rPr>
            </a:br>
            <a:r>
              <a:rPr lang="en-US" sz="1800" dirty="0">
                <a:latin typeface="Aptos" panose="020B0004020202020204" pitchFamily="34" charset="0"/>
              </a:rPr>
              <a:t>Merriam Police Department</a:t>
            </a:r>
            <a:br>
              <a:rPr lang="en-US" sz="1800" b="1" dirty="0">
                <a:latin typeface="Aptos Black" panose="020B0004020202020204" pitchFamily="34" charset="0"/>
              </a:rPr>
            </a:br>
            <a:r>
              <a:rPr lang="en-US" sz="1800" b="1" dirty="0">
                <a:latin typeface="Aptos Black" panose="020B0004020202020204" pitchFamily="34" charset="0"/>
              </a:rPr>
              <a:t>City of Merriam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835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2FDE-E3FB-4725-FDB5-F4506DB80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243" y="757279"/>
            <a:ext cx="5285769" cy="667512"/>
          </a:xfrm>
        </p:spPr>
        <p:txBody>
          <a:bodyPr/>
          <a:lstStyle/>
          <a:p>
            <a:r>
              <a:rPr lang="en-US" sz="4000" dirty="0">
                <a:latin typeface="Aptos Black" panose="020B0004020202020204" pitchFamily="34" charset="0"/>
              </a:rPr>
              <a:t>What businesses can expect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72E68-A148-DD2A-4AF0-AA83ED1DE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561" y="2224425"/>
            <a:ext cx="5285770" cy="3730701"/>
          </a:xfrm>
        </p:spPr>
        <p:txBody>
          <a:bodyPr/>
          <a:lstStyle/>
          <a:p>
            <a:r>
              <a:rPr lang="en-US" sz="1600" dirty="0">
                <a:latin typeface="Aptos Black" panose="020B0004020202020204" pitchFamily="34" charset="0"/>
              </a:rPr>
              <a:t>Major opportunity for local businesses…</a:t>
            </a:r>
            <a:br>
              <a:rPr lang="en-US" sz="1600" dirty="0">
                <a:latin typeface="Aptos Black" panose="020B0004020202020204" pitchFamily="34" charset="0"/>
              </a:rPr>
            </a:br>
            <a:br>
              <a:rPr lang="en-US" sz="1600" dirty="0">
                <a:latin typeface="Aptos Black" panose="020B0004020202020204" pitchFamily="34" charset="0"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Increased foot traffic, especially: 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Before and after matches 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Evenings and weekends 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During watch parties and large gatherings  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sz="16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 rtl="0" fontAlgn="base">
              <a:lnSpc>
                <a:spcPts val="1569"/>
              </a:lnSpc>
            </a:pPr>
            <a:r>
              <a:rPr lang="en-US" sz="1600" b="0" i="1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Visitors may be: 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From out of town or out of the country 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Unfamiliar with local laws, layout, and expectations  </a:t>
            </a:r>
          </a:p>
          <a:p>
            <a:pPr marL="285750" indent="-285750" algn="l" rtl="0" fontAlgn="base">
              <a:lnSpc>
                <a:spcPts val="1569"/>
              </a:lnSpc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Expect a 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high-energy environment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—generally positive, but busy 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57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86183-C3E5-0DD5-90A3-2E1913ED3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0A58-4C16-F8CA-B07D-279EA924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Aptos Black" panose="020B0004020202020204" pitchFamily="34" charset="0"/>
              </a:rPr>
              <a:t>Crowd flow &amp; Customer experience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F761-164D-20BC-D3DF-BB700F404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Aptos Black" panose="020B0004020202020204" pitchFamily="34" charset="0"/>
              </a:rPr>
              <a:t>Think about how customers will move:</a:t>
            </a:r>
            <a:br>
              <a:rPr lang="en-US" sz="1600" dirty="0">
                <a:latin typeface="Aptos Black" panose="020B0004020202020204" pitchFamily="34" charset="0"/>
              </a:rPr>
            </a:br>
            <a:br>
              <a:rPr lang="en-US" sz="1600" dirty="0">
                <a:latin typeface="Aptos Black" panose="020B0004020202020204" pitchFamily="34" charset="0"/>
              </a:rPr>
            </a:br>
            <a:endParaRPr lang="en-US" sz="1600" dirty="0"/>
          </a:p>
        </p:txBody>
      </p:sp>
      <p:pic>
        <p:nvPicPr>
          <p:cNvPr id="13" name="Picture Placeholder 12" descr="Family with boy outline">
            <a:extLst>
              <a:ext uri="{FF2B5EF4-FFF2-40B4-BE49-F238E27FC236}">
                <a16:creationId xmlns:a16="http://schemas.microsoft.com/office/drawing/2014/main" id="{CF2FAC63-01EE-F358-7A9A-6ACA38BE2A4D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0F530-9626-53A7-781F-C3A0AC680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Simple steps that help:</a:t>
            </a:r>
          </a:p>
          <a:p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cap="none" dirty="0">
                <a:latin typeface="Aptos" panose="020B0004020202020204" pitchFamily="34" charset="0"/>
              </a:rPr>
              <a:t>Keep entrances and exits clear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cap="none" dirty="0">
                <a:latin typeface="Aptos" panose="020B0004020202020204" pitchFamily="34" charset="0"/>
              </a:rPr>
              <a:t>Use signage or staff to guide lines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cap="none" dirty="0">
                <a:latin typeface="Aptos" panose="020B0004020202020204" pitchFamily="34" charset="0"/>
              </a:rPr>
              <a:t>Avoid overcrowding – both for safety and customer comfort</a:t>
            </a:r>
          </a:p>
        </p:txBody>
      </p:sp>
      <p:pic>
        <p:nvPicPr>
          <p:cNvPr id="15" name="Picture Placeholder 14" descr="Signpost outline">
            <a:extLst>
              <a:ext uri="{FF2B5EF4-FFF2-40B4-BE49-F238E27FC236}">
                <a16:creationId xmlns:a16="http://schemas.microsoft.com/office/drawing/2014/main" id="{FDA18A83-B742-FD5F-ECBD-9E25DA05B0F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BD4918-B7F8-05D9-C703-06784F0E83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2124" y="3973875"/>
            <a:ext cx="2770632" cy="2206752"/>
          </a:xfrm>
        </p:spPr>
        <p:txBody>
          <a:bodyPr/>
          <a:lstStyle/>
          <a:p>
            <a:r>
              <a:rPr lang="en-US" sz="1600" dirty="0">
                <a:latin typeface="Aptos" panose="020B0004020202020204" pitchFamily="34" charset="0"/>
              </a:rPr>
              <a:t>In and out of your business</a:t>
            </a:r>
          </a:p>
          <a:p>
            <a:r>
              <a:rPr lang="en-US" sz="1600" dirty="0">
                <a:latin typeface="Aptos" panose="020B0004020202020204" pitchFamily="34" charset="0"/>
              </a:rPr>
              <a:t>Along sidewalks and shared spaces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377F8-1841-C63B-7C5D-B7CD3FEA491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Well managed spaces</a:t>
            </a:r>
          </a:p>
        </p:txBody>
      </p:sp>
      <p:pic>
        <p:nvPicPr>
          <p:cNvPr id="17" name="Picture Placeholder 16" descr="Sunglasses face outline with solid fill">
            <a:extLst>
              <a:ext uri="{FF2B5EF4-FFF2-40B4-BE49-F238E27FC236}">
                <a16:creationId xmlns:a16="http://schemas.microsoft.com/office/drawing/2014/main" id="{774446B1-C75B-01F2-92F9-8D73DF4939E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5" b="85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FA0FE-4904-BB3D-3027-3A563320FB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Better experience</a:t>
            </a:r>
          </a:p>
          <a:p>
            <a:r>
              <a:rPr lang="en-US" dirty="0"/>
              <a:t>Fewer issues</a:t>
            </a:r>
          </a:p>
        </p:txBody>
      </p:sp>
    </p:spTree>
    <p:extLst>
      <p:ext uri="{BB962C8B-B14F-4D97-AF65-F5344CB8AC3E}">
        <p14:creationId xmlns:p14="http://schemas.microsoft.com/office/powerpoint/2010/main" val="3791371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9FFCFF3-098A-565F-B0B5-64B8DCA6A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642537"/>
            <a:ext cx="8165592" cy="768096"/>
          </a:xfrm>
        </p:spPr>
        <p:txBody>
          <a:bodyPr/>
          <a:lstStyle/>
          <a:p>
            <a:r>
              <a:rPr lang="en-US" dirty="0">
                <a:latin typeface="Aptos Black" panose="020B0004020202020204" pitchFamily="34" charset="0"/>
              </a:rPr>
              <a:t>Situational awareness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1CEB8A-20A5-5AAD-4323-2DE48FC2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86784" y="1322904"/>
            <a:ext cx="6288229" cy="411480"/>
          </a:xfrm>
        </p:spPr>
        <p:txBody>
          <a:bodyPr/>
          <a:lstStyle/>
          <a:p>
            <a:r>
              <a:rPr lang="en-US" sz="2000" dirty="0">
                <a:latin typeface="Aptos" panose="020B0004020202020204" pitchFamily="34" charset="0"/>
              </a:rPr>
              <a:t>Without alarm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12588A0-883C-B85F-A254-5597042F8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86784" y="2202803"/>
            <a:ext cx="3358693" cy="3996787"/>
          </a:xfrm>
        </p:spPr>
        <p:txBody>
          <a:bodyPr/>
          <a:lstStyle/>
          <a:p>
            <a:pPr fontAlgn="base"/>
            <a:r>
              <a:rPr lang="en-US" dirty="0"/>
              <a:t>Encourage staff to stay </a:t>
            </a:r>
            <a:r>
              <a:rPr lang="en-US" b="1" dirty="0"/>
              <a:t>aware, not anxious</a:t>
            </a:r>
            <a:r>
              <a:rPr lang="en-US" dirty="0"/>
              <a:t>  </a:t>
            </a:r>
          </a:p>
          <a:p>
            <a:pPr fontAlgn="base"/>
            <a:r>
              <a:rPr lang="en-US" dirty="0"/>
              <a:t>Most visitors are here to enjoy themselves—this is about being prepared, not worried  </a:t>
            </a:r>
            <a:br>
              <a:rPr lang="en-US" dirty="0"/>
            </a:br>
            <a:endParaRPr lang="en-US" dirty="0"/>
          </a:p>
          <a:p>
            <a:pPr marL="0" indent="0" fontAlgn="base">
              <a:buNone/>
            </a:pPr>
            <a:r>
              <a:rPr lang="en-US" i="1" dirty="0"/>
              <a:t>Things worth noting:  </a:t>
            </a:r>
          </a:p>
          <a:p>
            <a:pPr fontAlgn="base"/>
            <a:r>
              <a:rPr lang="en-US" dirty="0"/>
              <a:t>Someone who seems out of place for a long period  </a:t>
            </a:r>
          </a:p>
          <a:p>
            <a:pPr fontAlgn="base"/>
            <a:r>
              <a:rPr lang="en-US" dirty="0"/>
              <a:t>Items left unattended  </a:t>
            </a:r>
          </a:p>
          <a:p>
            <a:pPr fontAlgn="base"/>
            <a:r>
              <a:rPr lang="en-US" dirty="0"/>
              <a:t>Situations that look like they may escalate  </a:t>
            </a:r>
          </a:p>
          <a:p>
            <a:pPr fontAlgn="base"/>
            <a:r>
              <a:rPr lang="en-US" dirty="0"/>
              <a:t>If something doesn’t feel right, it’s okay to </a:t>
            </a:r>
            <a:r>
              <a:rPr lang="en-US" b="1" dirty="0"/>
              <a:t>check in or call us</a:t>
            </a:r>
            <a:r>
              <a:rPr lang="en-US" dirty="0"/>
              <a:t>  </a:t>
            </a:r>
          </a:p>
          <a:p>
            <a:endParaRPr lang="en-US" dirty="0"/>
          </a:p>
        </p:txBody>
      </p:sp>
      <p:pic>
        <p:nvPicPr>
          <p:cNvPr id="21" name="Content Placeholder 20" descr="MERRIAM&#10;&#10;AI-generated content may be incorrect.">
            <a:extLst>
              <a:ext uri="{FF2B5EF4-FFF2-40B4-BE49-F238E27FC236}">
                <a16:creationId xmlns:a16="http://schemas.microsoft.com/office/drawing/2014/main" id="{05031E94-1020-DBDC-06E4-BDC2BF1F6D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15633"/>
          <a:stretch>
            <a:fillRect/>
          </a:stretch>
        </p:blipFill>
        <p:spPr>
          <a:xfrm>
            <a:off x="8288666" y="2202804"/>
            <a:ext cx="3234915" cy="2722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82F4CE-3F59-F501-F189-148B85BF769D}"/>
              </a:ext>
            </a:extLst>
          </p:cNvPr>
          <p:cNvSpPr txBox="1"/>
          <p:nvPr/>
        </p:nvSpPr>
        <p:spPr>
          <a:xfrm>
            <a:off x="8288666" y="5042653"/>
            <a:ext cx="317881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Aptos Black" panose="020B0004020202020204" pitchFamily="34" charset="0"/>
              </a:rPr>
              <a:t>MERRIAM POLICE DEPARTMENT</a:t>
            </a:r>
            <a:br>
              <a:rPr lang="en-US" sz="1400" dirty="0">
                <a:solidFill>
                  <a:schemeClr val="accent6"/>
                </a:solidFill>
                <a:latin typeface="Aptos Black" panose="020B0004020202020204" pitchFamily="34" charset="0"/>
              </a:rPr>
            </a:br>
            <a:br>
              <a:rPr lang="en-US" sz="1400" dirty="0">
                <a:solidFill>
                  <a:schemeClr val="accent6"/>
                </a:solidFill>
                <a:latin typeface="Aptos Black" panose="020B0004020202020204" pitchFamily="34" charset="0"/>
              </a:rPr>
            </a:br>
            <a:r>
              <a:rPr lang="en-US" sz="1200" dirty="0">
                <a:latin typeface="Aptos" panose="020B0004020202020204" pitchFamily="34" charset="0"/>
              </a:rPr>
              <a:t>EMERGENCY: 911</a:t>
            </a:r>
          </a:p>
          <a:p>
            <a:pPr algn="ctr"/>
            <a:r>
              <a:rPr lang="en-US" sz="1200" dirty="0">
                <a:latin typeface="Aptos" panose="020B0004020202020204" pitchFamily="34" charset="0"/>
              </a:rPr>
              <a:t>NON-EMERGENCY DISPATCH: 913.782.0720</a:t>
            </a:r>
            <a:r>
              <a:rPr lang="en-US" dirty="0">
                <a:latin typeface="Aptos" panose="020B00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0552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D7F315-4FC0-BEA0-F4B4-82DBA6A5F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Practical Safety Tips for Businesses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1BF24F-1163-2AAB-49D6-06AB5B3B8C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600" dirty="0"/>
              <a:t>Inside the Business</a:t>
            </a:r>
            <a:r>
              <a:rPr lang="en-US" sz="1600" b="0" dirty="0"/>
              <a:t> </a:t>
            </a:r>
            <a:endParaRPr lang="en-US" sz="1600" dirty="0"/>
          </a:p>
        </p:txBody>
      </p:sp>
      <p:pic>
        <p:nvPicPr>
          <p:cNvPr id="27" name="Picture Placeholder 26" descr="Exit outline">
            <a:extLst>
              <a:ext uri="{FF2B5EF4-FFF2-40B4-BE49-F238E27FC236}">
                <a16:creationId xmlns:a16="http://schemas.microsoft.com/office/drawing/2014/main" id="{F47B9C63-904F-C6DC-45DD-84FDAA13563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13" r="113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29759E-C509-D938-DE3E-1AE7E6C00F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400" dirty="0">
                <a:latin typeface="Aptos" panose="020B0004020202020204" pitchFamily="34" charset="0"/>
              </a:rPr>
              <a:t>Keep employee-only areas secured  </a:t>
            </a:r>
          </a:p>
          <a:p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Position staff where they can easily observe entrances  </a:t>
            </a:r>
          </a:p>
          <a:p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Communicate clearly among staff during busy periods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858656-3CD4-563A-A788-B8AA09C46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600" dirty="0">
                <a:latin typeface="Aptos Black" panose="020B0004020202020204" pitchFamily="34" charset="0"/>
              </a:rPr>
              <a:t>Money &amp; Transactions</a:t>
            </a:r>
            <a:r>
              <a:rPr lang="en-US" sz="1600" b="0" dirty="0">
                <a:latin typeface="Aptos Black" panose="020B0004020202020204" pitchFamily="34" charset="0"/>
              </a:rPr>
              <a:t> </a:t>
            </a:r>
            <a:endParaRPr lang="en-US" sz="1600" dirty="0">
              <a:latin typeface="Aptos Black" panose="020B0004020202020204" pitchFamily="34" charset="0"/>
            </a:endParaRPr>
          </a:p>
        </p:txBody>
      </p:sp>
      <p:pic>
        <p:nvPicPr>
          <p:cNvPr id="29" name="Picture Placeholder 28" descr="Dollar with solid fill">
            <a:extLst>
              <a:ext uri="{FF2B5EF4-FFF2-40B4-BE49-F238E27FC236}">
                <a16:creationId xmlns:a16="http://schemas.microsoft.com/office/drawing/2014/main" id="{DF6DEEAE-A24B-028F-6246-5EAE18D8D22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CFFB84-E102-2217-92E3-511F1F2248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600" dirty="0">
                <a:latin typeface="Aptos Black" panose="020B0004020202020204" pitchFamily="34" charset="0"/>
              </a:rPr>
              <a:t>Outside the Business</a:t>
            </a:r>
            <a:r>
              <a:rPr lang="en-US" sz="1600" b="0" dirty="0">
                <a:latin typeface="Aptos Black" panose="020B0004020202020204" pitchFamily="34" charset="0"/>
              </a:rPr>
              <a:t> </a:t>
            </a:r>
            <a:endParaRPr lang="en-US" sz="1600" dirty="0">
              <a:latin typeface="Aptos Black" panose="020B0004020202020204" pitchFamily="34" charset="0"/>
            </a:endParaRPr>
          </a:p>
        </p:txBody>
      </p:sp>
      <p:pic>
        <p:nvPicPr>
          <p:cNvPr id="31" name="Picture Placeholder 30" descr="Lights On with solid fill">
            <a:extLst>
              <a:ext uri="{FF2B5EF4-FFF2-40B4-BE49-F238E27FC236}">
                <a16:creationId xmlns:a16="http://schemas.microsoft.com/office/drawing/2014/main" id="{150BB0D0-727A-4DD6-AA6A-014F122F26CB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3" r="113"/>
          <a:stretch>
            <a:fillRect/>
          </a:stretch>
        </p:blipFill>
        <p:spPr/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B89E31-E5EE-D56A-F498-5BB98C7185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400" dirty="0">
                <a:latin typeface="Aptos" panose="020B0004020202020204" pitchFamily="34" charset="0"/>
              </a:rPr>
              <a:t>Make sure lighting is working  </a:t>
            </a:r>
          </a:p>
          <a:p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Keep the area around your entrance clean and visible  </a:t>
            </a:r>
          </a:p>
          <a:p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Be mindful of how lines or crowds form outside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0C61F5-DF9E-0626-8129-DE4777112B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en-US" sz="1600" dirty="0">
                <a:solidFill>
                  <a:schemeClr val="bg1"/>
                </a:solidFill>
                <a:latin typeface="Aptos Black" panose="020B0004020202020204" pitchFamily="34" charset="0"/>
              </a:rPr>
              <a:t>If You Serve Alcohol</a:t>
            </a:r>
            <a:r>
              <a:rPr lang="en-US" sz="1600" b="0" dirty="0">
                <a:solidFill>
                  <a:schemeClr val="bg1"/>
                </a:solidFill>
                <a:latin typeface="Aptos Black" panose="020B0004020202020204" pitchFamily="34" charset="0"/>
              </a:rPr>
              <a:t> </a:t>
            </a:r>
            <a:endParaRPr lang="en-US" sz="1600" dirty="0">
              <a:solidFill>
                <a:schemeClr val="bg1"/>
              </a:solidFill>
              <a:latin typeface="Aptos Black" panose="020B0004020202020204" pitchFamily="34" charset="0"/>
            </a:endParaRPr>
          </a:p>
        </p:txBody>
      </p:sp>
      <p:pic>
        <p:nvPicPr>
          <p:cNvPr id="33" name="Picture Placeholder 32" descr="Beer outline">
            <a:extLst>
              <a:ext uri="{FF2B5EF4-FFF2-40B4-BE49-F238E27FC236}">
                <a16:creationId xmlns:a16="http://schemas.microsoft.com/office/drawing/2014/main" id="{82AADA31-2020-689A-8C45-21200DBFA567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F1231A5-EB3E-07FC-2D92-99FDE4D20D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7293" y="3708022"/>
            <a:ext cx="1920240" cy="2114808"/>
          </a:xfrm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Pace service and support your staff in making good decisions  </a:t>
            </a:r>
          </a:p>
          <a:p>
            <a:endParaRPr lang="en-US" sz="1400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It’s okay to slow things down if needed—this helps everyone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8A4853-D9D9-FD02-694C-3D99CC4B84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6146" y="3708022"/>
            <a:ext cx="1920240" cy="1709367"/>
          </a:xfrm>
        </p:spPr>
        <p:txBody>
          <a:bodyPr/>
          <a:lstStyle/>
          <a:p>
            <a:r>
              <a:rPr lang="en-US" sz="1400" dirty="0">
                <a:latin typeface="Aptos" panose="020B0004020202020204" pitchFamily="34" charset="0"/>
              </a:rPr>
              <a:t>Limit large amounts of cash on hand  </a:t>
            </a:r>
          </a:p>
          <a:p>
            <a:endParaRPr lang="en-US" sz="1400" dirty="0">
              <a:latin typeface="Aptos" panose="020B0004020202020204" pitchFamily="34" charset="0"/>
            </a:endParaRPr>
          </a:p>
          <a:p>
            <a:r>
              <a:rPr lang="en-US" sz="1400" dirty="0">
                <a:latin typeface="Aptos" panose="020B0004020202020204" pitchFamily="34" charset="0"/>
              </a:rPr>
              <a:t>Use secure storage (drop safes if available) </a:t>
            </a:r>
          </a:p>
        </p:txBody>
      </p:sp>
    </p:spTree>
    <p:extLst>
      <p:ext uri="{BB962C8B-B14F-4D97-AF65-F5344CB8AC3E}">
        <p14:creationId xmlns:p14="http://schemas.microsoft.com/office/powerpoint/2010/main" val="260024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77F641B4-4557-8D3B-317E-7727D969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3366" y="448056"/>
            <a:ext cx="7876952" cy="768096"/>
          </a:xfrm>
        </p:spPr>
        <p:txBody>
          <a:bodyPr/>
          <a:lstStyle/>
          <a:p>
            <a:r>
              <a:rPr lang="en-US" sz="3600" dirty="0">
                <a:latin typeface="Aptos Black" panose="020B0004020202020204" pitchFamily="34" charset="0"/>
              </a:rPr>
              <a:t>When &amp; How to Contact Police</a:t>
            </a:r>
            <a:r>
              <a:rPr lang="en-US" sz="3600" b="0" dirty="0">
                <a:latin typeface="Aptos Black" panose="020B0004020202020204" pitchFamily="34" charset="0"/>
              </a:rPr>
              <a:t> </a:t>
            </a:r>
            <a:endParaRPr lang="en-US" sz="3600" dirty="0">
              <a:latin typeface="Aptos Black" panose="020B0004020202020204" pitchFamily="34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4EB199F-7D5B-A5AC-8BCB-EF1F6D896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974" y="1290434"/>
            <a:ext cx="6766560" cy="2700528"/>
          </a:xfrm>
        </p:spPr>
        <p:txBody>
          <a:bodyPr/>
          <a:lstStyle/>
          <a:p>
            <a:pPr fontAlgn="base"/>
            <a:r>
              <a:rPr lang="en-US" sz="1600" b="0" dirty="0">
                <a:latin typeface="Aptos" panose="020B0004020202020204" pitchFamily="34" charset="0"/>
              </a:rPr>
              <a:t>We want to make this simple and approachable: </a:t>
            </a:r>
            <a:br>
              <a:rPr lang="en-US" sz="1600" b="0" dirty="0">
                <a:latin typeface="Aptos" panose="020B0004020202020204" pitchFamily="34" charset="0"/>
              </a:rPr>
            </a:br>
            <a:endParaRPr lang="en-US" sz="1600" b="0" dirty="0">
              <a:latin typeface="Aptos" panose="020B0004020202020204" pitchFamily="34" charset="0"/>
            </a:endParaRPr>
          </a:p>
          <a:p>
            <a:pPr fontAlgn="base"/>
            <a:r>
              <a:rPr lang="en-US" sz="1600" dirty="0">
                <a:latin typeface="Aptos" panose="020B0004020202020204" pitchFamily="34" charset="0"/>
              </a:rPr>
              <a:t>Call 911</a:t>
            </a:r>
            <a:r>
              <a:rPr lang="en-US" sz="1600" b="0" dirty="0">
                <a:latin typeface="Aptos" panose="020B0004020202020204" pitchFamily="34" charset="0"/>
              </a:rPr>
              <a:t> for: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Immediate safety concerns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Medical emergencies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Crimes in progress  </a:t>
            </a:r>
            <a:br>
              <a:rPr lang="en-US" sz="1600" b="0" dirty="0">
                <a:latin typeface="Aptos" panose="020B0004020202020204" pitchFamily="34" charset="0"/>
              </a:rPr>
            </a:br>
            <a:endParaRPr lang="en-US" sz="1600" b="0" dirty="0">
              <a:latin typeface="Aptos" panose="020B0004020202020204" pitchFamily="34" charset="0"/>
            </a:endParaRPr>
          </a:p>
          <a:p>
            <a:pPr fontAlgn="base"/>
            <a:r>
              <a:rPr lang="en-US" sz="1600" dirty="0">
                <a:latin typeface="Aptos" panose="020B0004020202020204" pitchFamily="34" charset="0"/>
              </a:rPr>
              <a:t>Use non-emergency line</a:t>
            </a:r>
            <a:r>
              <a:rPr lang="en-US" sz="1600" b="0" dirty="0">
                <a:latin typeface="Aptos" panose="020B0004020202020204" pitchFamily="34" charset="0"/>
              </a:rPr>
              <a:t> for: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Suspicious activity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Ongoing issues that aren’t urgent  </a:t>
            </a:r>
          </a:p>
          <a:p>
            <a:pPr fontAlgn="base"/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Helpful info to share when you call: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Location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What’s happening  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Description of people involved  </a:t>
            </a:r>
            <a:br>
              <a:rPr lang="en-US" sz="1600" b="0" dirty="0">
                <a:latin typeface="Aptos" panose="020B0004020202020204" pitchFamily="34" charset="0"/>
              </a:rPr>
            </a:br>
            <a:endParaRPr lang="en-US" sz="1600" b="0" dirty="0">
              <a:latin typeface="Aptos" panose="020B0004020202020204" pitchFamily="34" charset="0"/>
            </a:endParaRPr>
          </a:p>
          <a:p>
            <a:pPr fontAlgn="base"/>
            <a:r>
              <a:rPr lang="en-US" sz="1600" b="0" dirty="0">
                <a:latin typeface="Aptos" panose="020B0004020202020204" pitchFamily="34" charset="0"/>
              </a:rPr>
              <a:t> </a:t>
            </a:r>
            <a:r>
              <a:rPr lang="en-US" sz="1600" dirty="0">
                <a:latin typeface="Aptos" panose="020B0004020202020204" pitchFamily="34" charset="0"/>
              </a:rPr>
              <a:t>Don’t hesitate to call early</a:t>
            </a:r>
            <a:r>
              <a:rPr lang="en-US" sz="1600" b="0" dirty="0">
                <a:latin typeface="Aptos" panose="020B0004020202020204" pitchFamily="34" charset="0"/>
              </a:rPr>
              <a:t>—we’d rather check something out than have it escalate</a:t>
            </a:r>
          </a:p>
          <a:p>
            <a:endParaRPr lang="en-US" dirty="0"/>
          </a:p>
        </p:txBody>
      </p:sp>
      <p:sp>
        <p:nvSpPr>
          <p:cNvPr id="19" name="Arrow: Notched Right 18">
            <a:extLst>
              <a:ext uri="{FF2B5EF4-FFF2-40B4-BE49-F238E27FC236}">
                <a16:creationId xmlns:a16="http://schemas.microsoft.com/office/drawing/2014/main" id="{131EE445-DFDF-7AFE-ACA5-42E33CF33C12}"/>
              </a:ext>
            </a:extLst>
          </p:cNvPr>
          <p:cNvSpPr/>
          <p:nvPr/>
        </p:nvSpPr>
        <p:spPr>
          <a:xfrm>
            <a:off x="2486024" y="5838825"/>
            <a:ext cx="642950" cy="332232"/>
          </a:xfrm>
          <a:prstGeom prst="notched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FC8C52-E590-7D18-A153-0BF0680137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85152" y="2103057"/>
            <a:ext cx="3814549" cy="30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55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E9CF4-5309-6870-F00C-9152F56A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CC54FBF-D3CD-0537-50F6-CCB09A2EE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91" y="581152"/>
            <a:ext cx="6141339" cy="768096"/>
          </a:xfrm>
        </p:spPr>
        <p:txBody>
          <a:bodyPr/>
          <a:lstStyle/>
          <a:p>
            <a:r>
              <a:rPr lang="en-US" sz="3600" dirty="0">
                <a:latin typeface="Aptos Black" panose="020B0004020202020204" pitchFamily="34" charset="0"/>
              </a:rPr>
              <a:t>Police presence during world cup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98A09A8-E343-145F-DBFD-05A1AED81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390" y="2227527"/>
            <a:ext cx="5046452" cy="3122168"/>
          </a:xfrm>
        </p:spPr>
        <p:txBody>
          <a:bodyPr/>
          <a:lstStyle/>
          <a:p>
            <a:pPr fontAlgn="base"/>
            <a:r>
              <a:rPr lang="en-US" sz="1600" b="0" i="1" dirty="0">
                <a:latin typeface="Aptos" panose="020B0004020202020204" pitchFamily="34" charset="0"/>
              </a:rPr>
              <a:t>You’ll see increased officer presence in key areas. This is meant to: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Support businesses 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Provide quick response if needed  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n-US" sz="1600" b="0" dirty="0">
                <a:latin typeface="Aptos" panose="020B0004020202020204" pitchFamily="34" charset="0"/>
              </a:rPr>
              <a:t>Help with traffic and crowd flow</a:t>
            </a:r>
            <a:br>
              <a:rPr lang="en-US" sz="1600" b="0" dirty="0">
                <a:latin typeface="Aptos" panose="020B0004020202020204" pitchFamily="34" charset="0"/>
              </a:rPr>
            </a:br>
            <a:endParaRPr lang="en-US" sz="1600" b="0" dirty="0">
              <a:latin typeface="Aptos" panose="020B0004020202020204" pitchFamily="34" charset="0"/>
            </a:endParaRPr>
          </a:p>
          <a:p>
            <a:pPr fontAlgn="base"/>
            <a:r>
              <a:rPr lang="en-US" sz="1600" dirty="0">
                <a:latin typeface="Aptos" panose="020B0004020202020204" pitchFamily="34" charset="0"/>
              </a:rPr>
              <a:t>Officers are there as a resource – feel free to approach them!</a:t>
            </a:r>
            <a:r>
              <a:rPr lang="en-US" sz="1600" b="0" dirty="0">
                <a:latin typeface="Aptos" panose="020B0004020202020204" pitchFamily="34" charset="0"/>
              </a:rPr>
              <a:t> </a:t>
            </a:r>
          </a:p>
          <a:p>
            <a:endParaRPr lang="en-US" dirty="0"/>
          </a:p>
        </p:txBody>
      </p:sp>
      <p:pic>
        <p:nvPicPr>
          <p:cNvPr id="3" name="Picture 2" descr="The image shows a police car with the Merriam police department logo, parked outdoors on a sunny day, surrounded by trees.&#10;&#10;AI-generated content may be incorrect.">
            <a:extLst>
              <a:ext uri="{FF2B5EF4-FFF2-40B4-BE49-F238E27FC236}">
                <a16:creationId xmlns:a16="http://schemas.microsoft.com/office/drawing/2014/main" id="{A455594F-07B6-52F7-976B-5175CC2CBF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15" b="23145"/>
          <a:stretch>
            <a:fillRect/>
          </a:stretch>
        </p:blipFill>
        <p:spPr>
          <a:xfrm>
            <a:off x="7389962" y="2046690"/>
            <a:ext cx="3956648" cy="34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48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2F7619-2B5A-8D29-5690-5ADB9DB6005C}"/>
              </a:ext>
            </a:extLst>
          </p:cNvPr>
          <p:cNvSpPr txBox="1"/>
          <p:nvPr/>
        </p:nvSpPr>
        <p:spPr>
          <a:xfrm>
            <a:off x="3045125" y="1871932"/>
            <a:ext cx="35368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You don’t need a complex plan—just basics: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1600" dirty="0">
                <a:latin typeface="Aptos" panose="020B0004020202020204" pitchFamily="34" charset="0"/>
              </a:rPr>
              <a:t>Make sure staff know: 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Where exits are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Who calls 911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 panose="020B0004020202020204" pitchFamily="34" charset="0"/>
              </a:rPr>
              <a:t>Where to go if you need to clear the building 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1600" b="1" dirty="0">
                <a:latin typeface="Aptos" panose="020B0004020202020204" pitchFamily="34" charset="0"/>
              </a:rPr>
              <a:t>A quick 2-minute staff conversation before a busy shift goes a long way.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C802C-D939-0092-E299-1B1705F5B863}"/>
              </a:ext>
            </a:extLst>
          </p:cNvPr>
          <p:cNvSpPr txBox="1"/>
          <p:nvPr/>
        </p:nvSpPr>
        <p:spPr>
          <a:xfrm>
            <a:off x="7634377" y="1905506"/>
            <a:ext cx="37803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We’ll share updates through: 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</a:rPr>
              <a:t>City channels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</a:rPr>
              <a:t>Police department social media 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1600" dirty="0">
                <a:latin typeface="Aptos" panose="020B0004020202020204" pitchFamily="34" charset="0"/>
              </a:rPr>
              <a:t>We encourage businesses to:  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</a:rPr>
              <a:t>Stay plugged into those updates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ptos" panose="020B0004020202020204" pitchFamily="34" charset="0"/>
              </a:rPr>
              <a:t>Reach out with concerns or questions before and during the event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D6720D-0F89-88EA-7946-DADA4FDFB7A7}"/>
              </a:ext>
            </a:extLst>
          </p:cNvPr>
          <p:cNvSpPr txBox="1"/>
          <p:nvPr/>
        </p:nvSpPr>
        <p:spPr>
          <a:xfrm>
            <a:off x="3045125" y="970796"/>
            <a:ext cx="319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Aptos Black" panose="020B0004020202020204" pitchFamily="34" charset="0"/>
              </a:rPr>
              <a:t>Emergency Readiness (Simple &amp; Practical)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234728-13E2-1509-2174-11A512F9930C}"/>
              </a:ext>
            </a:extLst>
          </p:cNvPr>
          <p:cNvSpPr txBox="1"/>
          <p:nvPr/>
        </p:nvSpPr>
        <p:spPr>
          <a:xfrm>
            <a:off x="7634377" y="963932"/>
            <a:ext cx="3191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6"/>
                </a:solidFill>
                <a:latin typeface="Aptos Black" panose="020B0004020202020204" pitchFamily="34" charset="0"/>
              </a:rPr>
              <a:t>Communication &amp; Staying Connected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14E649-8C33-DCB5-A143-B3252A0EFC20}"/>
              </a:ext>
            </a:extLst>
          </p:cNvPr>
          <p:cNvCxnSpPr>
            <a:cxnSpLocks/>
          </p:cNvCxnSpPr>
          <p:nvPr/>
        </p:nvCxnSpPr>
        <p:spPr>
          <a:xfrm>
            <a:off x="7077973" y="970796"/>
            <a:ext cx="0" cy="5162585"/>
          </a:xfrm>
          <a:prstGeom prst="line">
            <a:avLst/>
          </a:prstGeom>
          <a:ln w="1905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466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2580805A-C812-7D17-0FFF-7481EDA38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2256" y="1794409"/>
            <a:ext cx="5864755" cy="3899026"/>
          </a:xfrm>
        </p:spPr>
        <p:txBody>
          <a:bodyPr/>
          <a:lstStyle/>
          <a:p>
            <a:r>
              <a:rPr lang="en-US" dirty="0"/>
              <a:t>This is a chance to showcase our community.</a:t>
            </a:r>
          </a:p>
          <a:p>
            <a:r>
              <a:rPr lang="en-US" dirty="0"/>
              <a:t>Safe, welcoming environments benefit: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Your business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Your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Our residents, other businesses, and visitors  </a:t>
            </a:r>
            <a:br>
              <a:rPr lang="en-US" dirty="0"/>
            </a:br>
            <a:endParaRPr lang="en-US" dirty="0"/>
          </a:p>
          <a:p>
            <a:r>
              <a:rPr lang="en-US" b="1" i="1" dirty="0"/>
              <a:t>We’re here to partner with you—not just respond to problems!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1" name="Title 14">
            <a:extLst>
              <a:ext uri="{FF2B5EF4-FFF2-40B4-BE49-F238E27FC236}">
                <a16:creationId xmlns:a16="http://schemas.microsoft.com/office/drawing/2014/main" id="{DE6BAA75-6120-76A6-534D-2F7D28C504C1}"/>
              </a:ext>
            </a:extLst>
          </p:cNvPr>
          <p:cNvSpPr txBox="1">
            <a:spLocks/>
          </p:cNvSpPr>
          <p:nvPr/>
        </p:nvSpPr>
        <p:spPr>
          <a:xfrm>
            <a:off x="1062256" y="642495"/>
            <a:ext cx="6141339" cy="768096"/>
          </a:xfrm>
          <a:prstGeom prst="rect">
            <a:avLst/>
          </a:prstGeom>
        </p:spPr>
        <p:txBody>
          <a:bodyPr vert="horz" lIns="91440" tIns="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4875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6"/>
                </a:solidFill>
                <a:latin typeface="Social Gothic" panose="02000506000000020004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ptos Black" panose="020B0004020202020204" pitchFamily="34" charset="0"/>
              </a:rPr>
              <a:t>Let’s work together</a:t>
            </a:r>
          </a:p>
        </p:txBody>
      </p:sp>
    </p:spTree>
    <p:extLst>
      <p:ext uri="{BB962C8B-B14F-4D97-AF65-F5344CB8AC3E}">
        <p14:creationId xmlns:p14="http://schemas.microsoft.com/office/powerpoint/2010/main" val="4260293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C478-0565-A27F-B681-35D96D1E3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401645"/>
            <a:ext cx="10671048" cy="566543"/>
          </a:xfrm>
        </p:spPr>
        <p:txBody>
          <a:bodyPr/>
          <a:lstStyle/>
          <a:p>
            <a:r>
              <a:rPr lang="en-US" sz="3200" dirty="0">
                <a:latin typeface="Aptos Black" panose="020B0004020202020204" pitchFamily="34" charset="0"/>
              </a:rPr>
              <a:t>What’s happening here in Merriam?</a:t>
            </a:r>
            <a:br>
              <a:rPr lang="en-US" sz="3200" dirty="0">
                <a:latin typeface="Aptos Black" panose="020B0004020202020204" pitchFamily="34" charset="0"/>
              </a:rPr>
            </a:br>
            <a:r>
              <a:rPr lang="en-US" cap="none" dirty="0">
                <a:latin typeface="Baguet Script" panose="00000500000000000000" pitchFamily="2" charset="0"/>
              </a:rPr>
              <a:t>Events</a:t>
            </a:r>
            <a:endParaRPr lang="en-US" dirty="0">
              <a:latin typeface="Baguet Script" panose="00000500000000000000" pitchFamily="2" charset="0"/>
            </a:endParaRPr>
          </a:p>
        </p:txBody>
      </p:sp>
      <p:pic>
        <p:nvPicPr>
          <p:cNvPr id="18" name="Picture Placeholder 17" descr="The image depicts a flyer for a community concert featuring Kurt Caldwell, scheduled for June 18, 6-7 p.m., at the MCC Courtyard, and it is free.&#10;&#10;AI-generated content may be incorrect.">
            <a:extLst>
              <a:ext uri="{FF2B5EF4-FFF2-40B4-BE49-F238E27FC236}">
                <a16:creationId xmlns:a16="http://schemas.microsoft.com/office/drawing/2014/main" id="{65F6FDE3-02C7-1F60-8D8A-3BCD2F3159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6280415" y="2393215"/>
            <a:ext cx="2596896" cy="2596896"/>
          </a:xfrm>
          <a:prstGeom prst="rect">
            <a:avLst/>
          </a:prstGeom>
          <a:solidFill>
            <a:srgbClr val="B2D335">
              <a:lumMod val="60000"/>
              <a:lumOff val="40000"/>
            </a:srgbClr>
          </a:solidFill>
          <a:ln>
            <a:noFill/>
          </a:ln>
        </p:spPr>
      </p:pic>
      <p:pic>
        <p:nvPicPr>
          <p:cNvPr id="20" name="Picture Placeholder 19" descr="The image depicts a patriotic scene with American flags displayed, promoting an honor sponsored Fourth of July concert at Merriam Marketplace.&#10;&#10;AI-generated content may be incorrect.">
            <a:extLst>
              <a:ext uri="{FF2B5EF4-FFF2-40B4-BE49-F238E27FC236}">
                <a16:creationId xmlns:a16="http://schemas.microsoft.com/office/drawing/2014/main" id="{D01C82BF-F2E2-5680-931A-DA6D359DFA5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/>
          <a:stretch>
            <a:fillRect/>
          </a:stretch>
        </p:blipFill>
        <p:spPr>
          <a:xfrm>
            <a:off x="9057150" y="2393215"/>
            <a:ext cx="2596896" cy="2596896"/>
          </a:xfrm>
          <a:prstGeom prst="rect">
            <a:avLst/>
          </a:prstGeom>
          <a:solidFill>
            <a:srgbClr val="B2D335">
              <a:lumMod val="60000"/>
              <a:lumOff val="40000"/>
            </a:srgbClr>
          </a:solidFill>
          <a:ln>
            <a:noFill/>
          </a:ln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5BE1121-70E1-78B1-4BA8-6A13F107ED4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 t="31" b="31"/>
          <a:stretch>
            <a:fillRect/>
          </a:stretch>
        </p:blipFill>
        <p:spPr>
          <a:xfrm>
            <a:off x="3491480" y="2393215"/>
            <a:ext cx="2596896" cy="2596896"/>
          </a:xfrm>
          <a:prstGeom prst="rect">
            <a:avLst/>
          </a:prstGeom>
          <a:solidFill>
            <a:srgbClr val="B2D335">
              <a:lumMod val="60000"/>
              <a:lumOff val="40000"/>
            </a:srgbClr>
          </a:solidFill>
          <a:ln>
            <a:noFill/>
          </a:ln>
        </p:spPr>
      </p:pic>
      <p:pic>
        <p:nvPicPr>
          <p:cNvPr id="26" name="Picture Placeholder 25" descr="The image depicts a poster for the Merriam Farmers' Market, established in 1999, which operates on Saturdays from May to September, from 8 AM to 1 PM at Merriam Marketplace.&#10;&#10;AI-generated content may be incorrect.">
            <a:extLst>
              <a:ext uri="{FF2B5EF4-FFF2-40B4-BE49-F238E27FC236}">
                <a16:creationId xmlns:a16="http://schemas.microsoft.com/office/drawing/2014/main" id="{F6872CCF-224E-C451-7FC1-ACCBB30F275C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/>
          <a:srcRect t="31" b="31"/>
          <a:stretch>
            <a:fillRect/>
          </a:stretch>
        </p:blipFill>
        <p:spPr>
          <a:xfrm>
            <a:off x="714745" y="2393215"/>
            <a:ext cx="2596896" cy="2596896"/>
          </a:xfrm>
          <a:prstGeom prst="rect">
            <a:avLst/>
          </a:prstGeom>
          <a:solidFill>
            <a:srgbClr val="B2D335">
              <a:lumMod val="60000"/>
              <a:lumOff val="40000"/>
            </a:srgbClr>
          </a:solidFill>
          <a:ln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1BB9F8-3D50-CC58-A00A-33A95D21793F}"/>
              </a:ext>
            </a:extLst>
          </p:cNvPr>
          <p:cNvSpPr txBox="1">
            <a:spLocks/>
          </p:cNvSpPr>
          <p:nvPr/>
        </p:nvSpPr>
        <p:spPr>
          <a:xfrm>
            <a:off x="944891" y="5348396"/>
            <a:ext cx="10671048" cy="4602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i="0" kern="1200" cap="all" baseline="0">
                <a:solidFill>
                  <a:schemeClr val="accent6"/>
                </a:solidFill>
                <a:latin typeface="Social Gothic" panose="02000506000000020004" pitchFamily="2" charset="0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ptos" panose="020B0004020202020204" pitchFamily="34" charset="0"/>
              </a:rPr>
              <a:t>www.exploremerriam.com/events</a:t>
            </a:r>
          </a:p>
        </p:txBody>
      </p:sp>
      <p:pic>
        <p:nvPicPr>
          <p:cNvPr id="4" name="Picture 3" descr="Merriam,&#10;&#10;AI-generated content may be incorrect.">
            <a:extLst>
              <a:ext uri="{FF2B5EF4-FFF2-40B4-BE49-F238E27FC236}">
                <a16:creationId xmlns:a16="http://schemas.microsoft.com/office/drawing/2014/main" id="{2F322F47-27B1-78C3-1048-854064A8D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522" y="6282189"/>
            <a:ext cx="1345463" cy="4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2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43590-6C69-6186-6505-7E88A526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3FFB71F2-5A22-D3BF-531A-B322FD090684}"/>
              </a:ext>
            </a:extLst>
          </p:cNvPr>
          <p:cNvSpPr txBox="1">
            <a:spLocks/>
          </p:cNvSpPr>
          <p:nvPr/>
        </p:nvSpPr>
        <p:spPr>
          <a:xfrm>
            <a:off x="3330335" y="2020823"/>
            <a:ext cx="2029968" cy="1444114"/>
          </a:xfrm>
          <a:prstGeom prst="rect">
            <a:avLst/>
          </a:prstGeom>
          <a:solidFill>
            <a:schemeClr val="accent3"/>
          </a:solidFill>
        </p:spPr>
        <p:txBody>
          <a:bodyPr vert="horz" lIns="0" tIns="155448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 cap="all" spc="20" baseline="0">
                <a:solidFill>
                  <a:schemeClr val="accent6"/>
                </a:solidFill>
                <a:latin typeface="Figtree SemiBold" pitchFamily="2" charset="0"/>
                <a:ea typeface="+mn-ea"/>
                <a:cs typeface="Arial" panose="020B0604020202020204" pitchFamily="34" charset="0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300" dirty="0">
              <a:latin typeface="Aptos Black" panose="020B00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A4C73-4B01-1EC8-52C9-B63242E688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9559" y="2178624"/>
            <a:ext cx="1809513" cy="418579"/>
          </a:xfrm>
        </p:spPr>
        <p:txBody>
          <a:bodyPr/>
          <a:lstStyle/>
          <a:p>
            <a:pPr algn="ctr"/>
            <a:r>
              <a:rPr lang="en-US" sz="1300" b="0" dirty="0">
                <a:solidFill>
                  <a:srgbClr val="FDFBF6"/>
                </a:solidFill>
                <a:latin typeface="Aptos Black" panose="020B0004020202020204" pitchFamily="34" charset="0"/>
              </a:rPr>
              <a:t>MERRIAM VISITORS BUREAU</a:t>
            </a:r>
            <a:br>
              <a:rPr lang="en-US" sz="1300" b="0" dirty="0">
                <a:solidFill>
                  <a:srgbClr val="FDFBF6"/>
                </a:solidFill>
                <a:latin typeface="Aptos Black" panose="020B0004020202020204" pitchFamily="34" charset="0"/>
              </a:rPr>
            </a:br>
            <a:endParaRPr lang="en-US" sz="1300" b="0" dirty="0">
              <a:solidFill>
                <a:srgbClr val="FDFBF6"/>
              </a:solidFill>
              <a:latin typeface="Aptos" panose="020B0004020202020204" pitchFamily="34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B4E12D7F-6FEF-74D9-9182-C9838143C61F}"/>
              </a:ext>
            </a:extLst>
          </p:cNvPr>
          <p:cNvSpPr txBox="1">
            <a:spLocks/>
          </p:cNvSpPr>
          <p:nvPr/>
        </p:nvSpPr>
        <p:spPr>
          <a:xfrm>
            <a:off x="3330337" y="2814852"/>
            <a:ext cx="2029968" cy="3126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None/>
              <a:defRPr sz="1200" b="0" i="0" kern="1200" spc="20" baseline="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DFBF6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kcrane@merriam.org</a:t>
            </a:r>
            <a:br>
              <a:rPr lang="en-US" dirty="0">
                <a:solidFill>
                  <a:srgbClr val="FDFBF6"/>
                </a:solidFill>
                <a:latin typeface="Aptos" panose="020B0004020202020204" pitchFamily="34" charset="0"/>
              </a:rPr>
            </a:br>
            <a:r>
              <a:rPr lang="en-US" dirty="0">
                <a:solidFill>
                  <a:srgbClr val="FDFBF6"/>
                </a:solidFill>
                <a:latin typeface="Aptos" panose="020B0004020202020204" pitchFamily="34" charset="0"/>
              </a:rPr>
              <a:t>913.322.5534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C479C0E-5E93-3653-6D66-4C3E5E99BA7B}"/>
              </a:ext>
            </a:extLst>
          </p:cNvPr>
          <p:cNvSpPr txBox="1">
            <a:spLocks/>
          </p:cNvSpPr>
          <p:nvPr/>
        </p:nvSpPr>
        <p:spPr>
          <a:xfrm>
            <a:off x="6123829" y="2020823"/>
            <a:ext cx="2029968" cy="1408176"/>
          </a:xfrm>
          <a:prstGeom prst="rect">
            <a:avLst/>
          </a:prstGeom>
          <a:solidFill>
            <a:schemeClr val="accent5"/>
          </a:solidFill>
        </p:spPr>
        <p:txBody>
          <a:bodyPr vert="horz" lIns="0" tIns="155448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 cap="all" spc="20" baseline="0">
                <a:solidFill>
                  <a:schemeClr val="accent6"/>
                </a:solidFill>
                <a:latin typeface="Figtree SemiBold" pitchFamily="2" charset="0"/>
                <a:ea typeface="+mn-ea"/>
                <a:cs typeface="Arial" panose="020B0604020202020204" pitchFamily="34" charset="0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>
                <a:latin typeface="Aptos Black" panose="020B0004020202020204" pitchFamily="34" charset="0"/>
              </a:rPr>
              <a:t>Merriam police dept.</a:t>
            </a:r>
            <a:br>
              <a:rPr lang="en-US" sz="1300" dirty="0">
                <a:latin typeface="Aptos Black" panose="020B0004020202020204" pitchFamily="34" charset="0"/>
              </a:rPr>
            </a:br>
            <a:r>
              <a:rPr lang="en-US" sz="1300" dirty="0">
                <a:latin typeface="Aptos Black" panose="020B0004020202020204" pitchFamily="34" charset="0"/>
              </a:rPr>
              <a:t>911</a:t>
            </a:r>
            <a:br>
              <a:rPr lang="en-US" sz="1300" dirty="0">
                <a:latin typeface="Aptos Black" panose="020B0004020202020204" pitchFamily="34" charset="0"/>
              </a:rPr>
            </a:br>
            <a:endParaRPr lang="en-US" sz="1300" dirty="0">
              <a:latin typeface="Aptos Black" panose="020B0004020202020204" pitchFamily="34" charset="0"/>
            </a:endParaRPr>
          </a:p>
          <a:p>
            <a:r>
              <a:rPr lang="en-US" sz="1300" dirty="0">
                <a:latin typeface="Aptos Black" panose="020B0004020202020204" pitchFamily="34" charset="0"/>
              </a:rPr>
              <a:t>Non-emergency dispatch</a:t>
            </a:r>
            <a:br>
              <a:rPr lang="en-US" sz="1300" dirty="0">
                <a:latin typeface="Aptos Black" panose="020B0004020202020204" pitchFamily="34" charset="0"/>
              </a:rPr>
            </a:br>
            <a:r>
              <a:rPr lang="en-US" sz="1300" dirty="0">
                <a:latin typeface="Aptos Black" panose="020B0004020202020204" pitchFamily="34" charset="0"/>
              </a:rPr>
              <a:t>913.782.0720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32ED2C5-1AF0-4E8D-294D-94F9356FACBB}"/>
              </a:ext>
            </a:extLst>
          </p:cNvPr>
          <p:cNvSpPr txBox="1">
            <a:spLocks/>
          </p:cNvSpPr>
          <p:nvPr/>
        </p:nvSpPr>
        <p:spPr>
          <a:xfrm>
            <a:off x="8917321" y="2020823"/>
            <a:ext cx="2029968" cy="1408176"/>
          </a:xfrm>
          <a:prstGeom prst="rect">
            <a:avLst/>
          </a:prstGeom>
          <a:solidFill>
            <a:schemeClr val="accent4"/>
          </a:solidFill>
        </p:spPr>
        <p:txBody>
          <a:bodyPr vert="horz" lIns="0" tIns="155448" rIns="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 cap="all" spc="20" baseline="0">
                <a:solidFill>
                  <a:schemeClr val="accent6"/>
                </a:solidFill>
                <a:latin typeface="Figtree SemiBold" pitchFamily="2" charset="0"/>
                <a:ea typeface="+mn-ea"/>
                <a:cs typeface="Arial" panose="020B0604020202020204" pitchFamily="34" charset="0"/>
              </a:defRPr>
            </a:lvl1pPr>
            <a:lvl2pPr marL="6858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2pPr>
            <a:lvl3pPr marL="11430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3pPr>
            <a:lvl4pPr marL="16002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4pPr>
            <a:lvl5pPr marL="2057400" indent="-347472" algn="l" defTabSz="914400" rtl="0" eaLnBrk="1" latinLnBrk="0" hangingPunct="1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accent6"/>
                </a:solidFill>
                <a:latin typeface="Gotham Book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>
                <a:latin typeface="Aptos Black" panose="020B0004020202020204" pitchFamily="34" charset="0"/>
              </a:rPr>
              <a:t>Merriam community center</a:t>
            </a:r>
            <a:br>
              <a:rPr lang="en-US" sz="1300" dirty="0">
                <a:latin typeface="Aptos" panose="020B0004020202020204" pitchFamily="34" charset="0"/>
              </a:rPr>
            </a:br>
            <a:r>
              <a:rPr lang="en-US" sz="1200" dirty="0">
                <a:latin typeface="Aptos" panose="020B0004020202020204" pitchFamily="34" charset="0"/>
              </a:rPr>
              <a:t>913.322.5550</a:t>
            </a:r>
            <a:br>
              <a:rPr lang="en-US" sz="1200" dirty="0">
                <a:latin typeface="Aptos" panose="020B0004020202020204" pitchFamily="34" charset="0"/>
              </a:rPr>
            </a:br>
            <a:r>
              <a:rPr lang="en-US" sz="1200" dirty="0">
                <a:latin typeface="Aptos" panose="020B0004020202020204" pitchFamily="34" charset="0"/>
              </a:rPr>
              <a:t>6040 SLATER ST.</a:t>
            </a:r>
            <a:br>
              <a:rPr lang="en-US" sz="1200" dirty="0">
                <a:latin typeface="Aptos" panose="020B0004020202020204" pitchFamily="34" charset="0"/>
              </a:rPr>
            </a:br>
            <a:r>
              <a:rPr lang="en-US" sz="1050" b="0" cap="none" dirty="0">
                <a:latin typeface="Aptos" panose="020B0004020202020204" pitchFamily="34" charset="0"/>
              </a:rPr>
              <a:t>Daily passes available at non-resident rate</a:t>
            </a:r>
            <a:endParaRPr lang="en-US" sz="1300" b="0" cap="none" dirty="0">
              <a:latin typeface="Aptos" panose="020B00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3E6D4B-E763-3556-6390-A57DEFCB5EBE}"/>
              </a:ext>
            </a:extLst>
          </p:cNvPr>
          <p:cNvSpPr txBox="1"/>
          <p:nvPr/>
        </p:nvSpPr>
        <p:spPr>
          <a:xfrm>
            <a:off x="5759780" y="5040726"/>
            <a:ext cx="27580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Aptos Black" panose="020B0004020202020204" pitchFamily="34" charset="0"/>
              </a:rPr>
              <a:t>Follow us:</a:t>
            </a:r>
            <a:br>
              <a:rPr lang="en-US" dirty="0">
                <a:solidFill>
                  <a:schemeClr val="accent6"/>
                </a:solidFill>
                <a:latin typeface="Aptos Black" panose="020B00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ptos" panose="020B0004020202020204" pitchFamily="34" charset="0"/>
              </a:rPr>
              <a:t>@ExploreMerriam</a:t>
            </a:r>
            <a:br>
              <a:rPr lang="en-US" sz="1600" dirty="0">
                <a:solidFill>
                  <a:schemeClr val="accent6"/>
                </a:solidFill>
                <a:latin typeface="Aptos" panose="020B00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ptos" panose="020B0004020202020204" pitchFamily="34" charset="0"/>
              </a:rPr>
              <a:t>@MerriamPolice</a:t>
            </a:r>
            <a:br>
              <a:rPr lang="en-US" sz="1600" dirty="0">
                <a:solidFill>
                  <a:schemeClr val="accent6"/>
                </a:solidFill>
                <a:latin typeface="Aptos" panose="020B0004020202020204" pitchFamily="34" charset="0"/>
              </a:rPr>
            </a:br>
            <a:r>
              <a:rPr lang="en-US" sz="1600" dirty="0">
                <a:solidFill>
                  <a:schemeClr val="accent6"/>
                </a:solidFill>
                <a:latin typeface="Aptos" panose="020B0004020202020204" pitchFamily="34" charset="0"/>
              </a:rPr>
              <a:t>@MerriamCommunityCenter</a:t>
            </a:r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7" name="Picture 36" descr="MERRIAM&#10;&#10;AI-generated content may be incorrect.">
            <a:extLst>
              <a:ext uri="{FF2B5EF4-FFF2-40B4-BE49-F238E27FC236}">
                <a16:creationId xmlns:a16="http://schemas.microsoft.com/office/drawing/2014/main" id="{5CDE859D-9751-A47E-BE36-DA1BA3A192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33"/>
          <a:stretch>
            <a:fillRect/>
          </a:stretch>
        </p:blipFill>
        <p:spPr>
          <a:xfrm>
            <a:off x="6123828" y="3429000"/>
            <a:ext cx="2029968" cy="1408176"/>
          </a:xfrm>
          <a:prstGeom prst="rect">
            <a:avLst/>
          </a:prstGeom>
        </p:spPr>
      </p:pic>
      <p:pic>
        <p:nvPicPr>
          <p:cNvPr id="42" name="Picture 41" descr="The image shows a well-maintained garden with a large, life-size statue, a fountain, and surrounded by lush greenery under a clear blue sky.&#10;&#10;AI-generated content may be incorrect.">
            <a:extLst>
              <a:ext uri="{FF2B5EF4-FFF2-40B4-BE49-F238E27FC236}">
                <a16:creationId xmlns:a16="http://schemas.microsoft.com/office/drawing/2014/main" id="{6E3DC75B-6896-8AFA-D4C4-914E8A0F28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990"/>
          <a:stretch>
            <a:fillRect/>
          </a:stretch>
        </p:blipFill>
        <p:spPr>
          <a:xfrm>
            <a:off x="3330337" y="3433413"/>
            <a:ext cx="2029968" cy="141047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3488601-5BDE-846A-C43E-7A5E4F8528FF}"/>
              </a:ext>
            </a:extLst>
          </p:cNvPr>
          <p:cNvSpPr txBox="1"/>
          <p:nvPr/>
        </p:nvSpPr>
        <p:spPr>
          <a:xfrm>
            <a:off x="4088250" y="757386"/>
            <a:ext cx="61011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cap="all" dirty="0">
                <a:solidFill>
                  <a:schemeClr val="accent6"/>
                </a:solidFill>
                <a:latin typeface="Aptos Black" panose="020B0004020202020204" pitchFamily="34" charset="0"/>
              </a:rPr>
              <a:t>Helpful contacts</a:t>
            </a:r>
            <a:endParaRPr lang="en-US" sz="4400" cap="all" dirty="0">
              <a:solidFill>
                <a:schemeClr val="accent6"/>
              </a:solidFill>
            </a:endParaRPr>
          </a:p>
        </p:txBody>
      </p:sp>
      <p:pic>
        <p:nvPicPr>
          <p:cNvPr id="52" name="Picture 51" descr="The image shows a well-organized swimming pool with multiple lanes, people swimming, and vibrant blue and yellow decorations, under clear skies.&#10;&#10;AI-generated content may be incorrect.">
            <a:extLst>
              <a:ext uri="{FF2B5EF4-FFF2-40B4-BE49-F238E27FC236}">
                <a16:creationId xmlns:a16="http://schemas.microsoft.com/office/drawing/2014/main" id="{64DB1F95-DBD2-DD40-98D1-0A8683017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321" y="3422289"/>
            <a:ext cx="2029969" cy="1421595"/>
          </a:xfrm>
          <a:prstGeom prst="rect">
            <a:avLst/>
          </a:prstGeom>
        </p:spPr>
      </p:pic>
      <p:pic>
        <p:nvPicPr>
          <p:cNvPr id="53" name="Picture 52" descr="Merriam,&#10;&#10;AI-generated content may be incorrect.">
            <a:extLst>
              <a:ext uri="{FF2B5EF4-FFF2-40B4-BE49-F238E27FC236}">
                <a16:creationId xmlns:a16="http://schemas.microsoft.com/office/drawing/2014/main" id="{92C2B614-74AE-F0C0-C59B-629BE1725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4367" y="6364547"/>
            <a:ext cx="1345463" cy="4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5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C011F-5CEA-78C7-B54C-03167DF569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ptos Black" panose="020B0004020202020204" pitchFamily="34" charset="0"/>
              </a:rPr>
              <a:t>Thank you!</a:t>
            </a:r>
          </a:p>
        </p:txBody>
      </p:sp>
      <p:pic>
        <p:nvPicPr>
          <p:cNvPr id="4" name="Picture 3" descr="Merriam,&#10;&#10;AI-generated content may be incorrect.">
            <a:extLst>
              <a:ext uri="{FF2B5EF4-FFF2-40B4-BE49-F238E27FC236}">
                <a16:creationId xmlns:a16="http://schemas.microsoft.com/office/drawing/2014/main" id="{3315D499-C21F-95DD-3C77-FBD69B86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179" y="2855745"/>
            <a:ext cx="3351642" cy="11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36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85EDC5B-47CE-8F0B-EBA3-3D255B62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408" y="451738"/>
            <a:ext cx="8594592" cy="566543"/>
          </a:xfrm>
        </p:spPr>
        <p:txBody>
          <a:bodyPr/>
          <a:lstStyle/>
          <a:p>
            <a:pPr algn="ctr"/>
            <a:r>
              <a:rPr lang="en-US" sz="3200" dirty="0">
                <a:latin typeface="Aptos Black" panose="020B0004020202020204" pitchFamily="34" charset="0"/>
              </a:rPr>
              <a:t>What’s happening here in Merriam?</a:t>
            </a:r>
            <a:br>
              <a:rPr lang="en-US" sz="3200" dirty="0">
                <a:latin typeface="Aptos Black" panose="020B0004020202020204" pitchFamily="34" charset="0"/>
              </a:rPr>
            </a:br>
            <a:r>
              <a:rPr lang="en-US" sz="4400" cap="none" dirty="0">
                <a:latin typeface="Baguet Script" panose="00000500000000000000" pitchFamily="2" charset="0"/>
              </a:rPr>
              <a:t>World Cup Swag</a:t>
            </a:r>
            <a:endParaRPr lang="en-US" sz="4400" dirty="0">
              <a:latin typeface="Baguet Script" panose="00000500000000000000" pitchFamily="2" charset="0"/>
            </a:endParaRPr>
          </a:p>
        </p:txBody>
      </p:sp>
      <p:pic>
        <p:nvPicPr>
          <p:cNvPr id="7" name="Picture 6" descr="Merriam,&#10;&#10;AI-generated content may be incorrect.">
            <a:extLst>
              <a:ext uri="{FF2B5EF4-FFF2-40B4-BE49-F238E27FC236}">
                <a16:creationId xmlns:a16="http://schemas.microsoft.com/office/drawing/2014/main" id="{0A9195A8-0787-A357-969D-C07C3B7B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522" y="6282189"/>
            <a:ext cx="1345463" cy="4602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4AE21-95A6-DAE9-B57A-F01598E7C4F9}"/>
              </a:ext>
            </a:extLst>
          </p:cNvPr>
          <p:cNvSpPr txBox="1"/>
          <p:nvPr/>
        </p:nvSpPr>
        <p:spPr>
          <a:xfrm>
            <a:off x="3396345" y="5690858"/>
            <a:ext cx="3215145" cy="73866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CFBF6"/>
                </a:solidFill>
                <a:latin typeface="Aptos" panose="020B0004020202020204" pitchFamily="34" charset="0"/>
              </a:rPr>
              <a:t>Visitor Swag Bags</a:t>
            </a:r>
          </a:p>
          <a:p>
            <a:pPr algn="ctr"/>
            <a:r>
              <a:rPr lang="en-US" sz="1400" dirty="0">
                <a:solidFill>
                  <a:srgbClr val="FCFBF6"/>
                </a:solidFill>
                <a:latin typeface="Aptos" panose="020B0004020202020204" pitchFamily="34" charset="0"/>
              </a:rPr>
              <a:t>Available at Merriam hotels upon guest check-in (while supplies last).</a:t>
            </a:r>
            <a:endParaRPr lang="en-US" sz="1400" dirty="0">
              <a:solidFill>
                <a:srgbClr val="FCFBF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44E37F-52EB-BE17-0460-C39B739375F1}"/>
              </a:ext>
            </a:extLst>
          </p:cNvPr>
          <p:cNvSpPr txBox="1"/>
          <p:nvPr/>
        </p:nvSpPr>
        <p:spPr>
          <a:xfrm>
            <a:off x="5179359" y="4527399"/>
            <a:ext cx="10911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ptos Black" panose="020B0004020202020204" pitchFamily="34" charset="0"/>
              </a:rPr>
              <a:t>Water Bottle Sticker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8AA8D9-265D-EC94-95D2-9752577A2AFC}"/>
              </a:ext>
            </a:extLst>
          </p:cNvPr>
          <p:cNvSpPr txBox="1"/>
          <p:nvPr/>
        </p:nvSpPr>
        <p:spPr>
          <a:xfrm>
            <a:off x="4923026" y="3755617"/>
            <a:ext cx="16037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ptos Black" panose="020B0004020202020204" pitchFamily="34" charset="0"/>
              </a:rPr>
              <a:t>Lens Cloth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BDE886-871A-BC1F-B8A5-700B28DC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1093">
            <a:off x="5007696" y="2151820"/>
            <a:ext cx="1603797" cy="16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0030D2-2016-0E5A-635E-F73EAAE44274}"/>
              </a:ext>
            </a:extLst>
          </p:cNvPr>
          <p:cNvSpPr txBox="1"/>
          <p:nvPr/>
        </p:nvSpPr>
        <p:spPr>
          <a:xfrm>
            <a:off x="7808259" y="2151820"/>
            <a:ext cx="3779265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ptos" panose="020B0004020202020204" pitchFamily="34" charset="0"/>
              </a:rPr>
              <a:t>Merch Store</a:t>
            </a:r>
          </a:p>
          <a:p>
            <a:pPr algn="ctr"/>
            <a:r>
              <a:rPr lang="en-US" sz="1400" dirty="0">
                <a:solidFill>
                  <a:srgbClr val="FDFBF6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https://city-of-merriam.printify.me/</a:t>
            </a:r>
            <a:r>
              <a:rPr lang="en-US" sz="1400" dirty="0">
                <a:solidFill>
                  <a:srgbClr val="FDFBF6"/>
                </a:solidFill>
                <a:latin typeface="Aptos" panose="020B0004020202020204" pitchFamily="34" charset="0"/>
              </a:rPr>
              <a:t> </a:t>
            </a:r>
            <a:br>
              <a:rPr lang="en-US" sz="1400" dirty="0">
                <a:solidFill>
                  <a:srgbClr val="FDFBF6"/>
                </a:solidFill>
                <a:latin typeface="Aptos" panose="020B0004020202020204" pitchFamily="34" charset="0"/>
              </a:rPr>
            </a:br>
            <a:r>
              <a:rPr lang="en-US" sz="1400" dirty="0">
                <a:latin typeface="Aptos" panose="020B0004020202020204" pitchFamily="34" charset="0"/>
              </a:rPr>
              <a:t>Order socks, shirts, hats, stickers, and more, all branded with the Merriam sunshine!</a:t>
            </a:r>
            <a:endParaRPr lang="en-US" sz="1400" dirty="0"/>
          </a:p>
        </p:txBody>
      </p:sp>
      <p:pic>
        <p:nvPicPr>
          <p:cNvPr id="17" name="Picture 16" descr="A white and black football with black polka dots on the surface.&#10;&#10;AI-generated content may be incorrect.">
            <a:extLst>
              <a:ext uri="{FF2B5EF4-FFF2-40B4-BE49-F238E27FC236}">
                <a16:creationId xmlns:a16="http://schemas.microsoft.com/office/drawing/2014/main" id="{544DA7F4-7929-30A8-58AE-144D9BE3D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987" y="2475863"/>
            <a:ext cx="1157071" cy="11274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A9EB76-7EF4-492E-8C48-580D148BD452}"/>
              </a:ext>
            </a:extLst>
          </p:cNvPr>
          <p:cNvSpPr txBox="1"/>
          <p:nvPr/>
        </p:nvSpPr>
        <p:spPr>
          <a:xfrm>
            <a:off x="2954526" y="3630098"/>
            <a:ext cx="1773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ptos Black" panose="020B0004020202020204" pitchFamily="34" charset="0"/>
              </a:rPr>
              <a:t>Soccer Stress Ball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8AC633-D84C-3E92-70DA-B466482C2E00}"/>
              </a:ext>
            </a:extLst>
          </p:cNvPr>
          <p:cNvSpPr txBox="1"/>
          <p:nvPr/>
        </p:nvSpPr>
        <p:spPr>
          <a:xfrm>
            <a:off x="7808259" y="3428446"/>
            <a:ext cx="224018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ptos Black" panose="020B0004020202020204" pitchFamily="34" charset="0"/>
              </a:rPr>
              <a:t>New design for World Cup </a:t>
            </a:r>
            <a:r>
              <a:rPr lang="en-US" sz="1050" dirty="0">
                <a:latin typeface="Aptos Black" panose="020B0004020202020204" pitchFamily="34" charset="0"/>
              </a:rPr>
              <a:t>(through December 2026)</a:t>
            </a:r>
            <a:endParaRPr lang="en-US" sz="1200" dirty="0">
              <a:latin typeface="Aptos Black" panose="020B0004020202020204" pitchFamily="34" charset="0"/>
            </a:endParaRPr>
          </a:p>
        </p:txBody>
      </p:sp>
      <p:pic>
        <p:nvPicPr>
          <p:cNvPr id="22" name="Picture 21" descr="MERRIAM JUST RIGHT&#10;&#10;AI-generated content may be incorrect.">
            <a:extLst>
              <a:ext uri="{FF2B5EF4-FFF2-40B4-BE49-F238E27FC236}">
                <a16:creationId xmlns:a16="http://schemas.microsoft.com/office/drawing/2014/main" id="{57AB2612-7E6E-500A-3FF5-591C0B07B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499">
            <a:off x="9843267" y="3319695"/>
            <a:ext cx="2112972" cy="2234874"/>
          </a:xfrm>
          <a:prstGeom prst="rect">
            <a:avLst/>
          </a:prstGeom>
        </p:spPr>
      </p:pic>
      <p:pic>
        <p:nvPicPr>
          <p:cNvPr id="15" name="Picture 14" descr="ON FRIDAYS WEAR RED&#10;&#10;AI-generated content may be incorrect.">
            <a:extLst>
              <a:ext uri="{FF2B5EF4-FFF2-40B4-BE49-F238E27FC236}">
                <a16:creationId xmlns:a16="http://schemas.microsoft.com/office/drawing/2014/main" id="{BF7E821D-1A72-7DAF-5BE6-D96D50353C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576" y="4268874"/>
            <a:ext cx="2264810" cy="149501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E26DFFC-5664-56E2-2438-CA2425EF7FD3}"/>
              </a:ext>
            </a:extLst>
          </p:cNvPr>
          <p:cNvCxnSpPr>
            <a:cxnSpLocks/>
          </p:cNvCxnSpPr>
          <p:nvPr/>
        </p:nvCxnSpPr>
        <p:spPr>
          <a:xfrm>
            <a:off x="7255649" y="2020901"/>
            <a:ext cx="0" cy="4574829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8" name="Picture 27" descr="Welcome to the world of Merriam, KS, where the 2026 Game on in Merriam awaits your exploration at exploremerriam.com!&#10;&#10;AI-generated content may be incorrect.">
            <a:extLst>
              <a:ext uri="{FF2B5EF4-FFF2-40B4-BE49-F238E27FC236}">
                <a16:creationId xmlns:a16="http://schemas.microsoft.com/office/drawing/2014/main" id="{2F8E2ABF-BACA-49CD-73E7-63CEB777F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236" y="4036387"/>
            <a:ext cx="1373701" cy="13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79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7BF45-9CE6-6B54-F272-E36B76F9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29465"/>
            <a:ext cx="10671048" cy="768096"/>
          </a:xfrm>
        </p:spPr>
        <p:txBody>
          <a:bodyPr/>
          <a:lstStyle/>
          <a:p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262770"/>
                </a:solidFill>
                <a:effectLst/>
                <a:uLnTx/>
                <a:uFillTx/>
                <a:latin typeface="Aptos Black" panose="020B0004020202020204" pitchFamily="34" charset="0"/>
                <a:ea typeface="+mj-ea"/>
                <a:cs typeface="Arial" panose="020B0604020202020204" pitchFamily="34" charset="0"/>
              </a:rPr>
              <a:t>What’s happening here in Merriam?</a:t>
            </a:r>
            <a:b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262770"/>
                </a:solidFill>
                <a:effectLst/>
                <a:uLnTx/>
                <a:uFillTx/>
                <a:latin typeface="Aptos Black" panose="020B00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62770"/>
                </a:solidFill>
                <a:effectLst/>
                <a:uLnTx/>
                <a:uFillTx/>
                <a:latin typeface="Baguet Script" panose="00000500000000000000" pitchFamily="2" charset="0"/>
                <a:ea typeface="+mj-ea"/>
                <a:cs typeface="Arial" panose="020B0604020202020204" pitchFamily="34" charset="0"/>
              </a:rPr>
              <a:t>Promotions</a:t>
            </a:r>
            <a:endParaRPr lang="en-US" dirty="0">
              <a:latin typeface="Aptos Black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E365A-89FD-CB16-8E76-290EE0584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4854" y="2311302"/>
            <a:ext cx="2011680" cy="4149146"/>
          </a:xfrm>
          <a:solidFill>
            <a:schemeClr val="accent1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latin typeface="Aptos Black" panose="020B0004020202020204" pitchFamily="34" charset="0"/>
              </a:rPr>
              <a:t>Shop merriam</a:t>
            </a:r>
          </a:p>
        </p:txBody>
      </p:sp>
      <p:pic>
        <p:nvPicPr>
          <p:cNvPr id="19" name="Picture Placeholder 18" descr="exploremerriam.com/shopmerriam&#10;&#10;AI-generated content may be incorrect.">
            <a:extLst>
              <a:ext uri="{FF2B5EF4-FFF2-40B4-BE49-F238E27FC236}">
                <a16:creationId xmlns:a16="http://schemas.microsoft.com/office/drawing/2014/main" id="{B0E024A1-8E8F-BC48-3C8A-9781999DCEE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/>
          <a:stretch>
            <a:fillRect/>
          </a:stretch>
        </p:blipFill>
        <p:spPr>
          <a:xfrm>
            <a:off x="2194803" y="1917351"/>
            <a:ext cx="996812" cy="996812"/>
          </a:xfrm>
          <a:prstGeom prst="ellipse">
            <a:avLst/>
          </a:prstGeom>
          <a:solidFill>
            <a:srgbClr val="EA4D24"/>
          </a:solidFill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FBC7C-2065-3631-E390-B7271F5BF4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91178" y="3540516"/>
            <a:ext cx="1920240" cy="2824031"/>
          </a:xfrm>
        </p:spPr>
        <p:txBody>
          <a:bodyPr/>
          <a:lstStyle/>
          <a:p>
            <a:r>
              <a:rPr lang="en-US" dirty="0">
                <a:solidFill>
                  <a:srgbClr val="FDFBF6"/>
                </a:solidFill>
                <a:latin typeface="Aptos" panose="020B0004020202020204" pitchFamily="34" charset="0"/>
              </a:rPr>
              <a:t>Must be a licensed Merriam business to participate.</a:t>
            </a:r>
          </a:p>
          <a:p>
            <a:endParaRPr lang="en-US" dirty="0">
              <a:solidFill>
                <a:srgbClr val="FDFBF6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rgbClr val="FDFBF6"/>
                </a:solidFill>
                <a:latin typeface="Aptos" panose="020B0004020202020204" pitchFamily="34" charset="0"/>
              </a:rPr>
              <a:t>Discount offered to visitors and residents – FREE to participate!</a:t>
            </a:r>
          </a:p>
          <a:p>
            <a:endParaRPr lang="en-US" dirty="0">
              <a:solidFill>
                <a:srgbClr val="FDFBF6"/>
              </a:solidFill>
              <a:latin typeface="Aptos" panose="020B0004020202020204" pitchFamily="34" charset="0"/>
            </a:endParaRPr>
          </a:p>
          <a:p>
            <a:r>
              <a:rPr lang="en-US" dirty="0">
                <a:solidFill>
                  <a:srgbClr val="FDFBF6"/>
                </a:solidFill>
                <a:latin typeface="Aptos" panose="020B0004020202020204" pitchFamily="34" charset="0"/>
              </a:rPr>
              <a:t>Complete form at </a:t>
            </a:r>
            <a:r>
              <a:rPr lang="en-US" sz="1200" dirty="0">
                <a:solidFill>
                  <a:srgbClr val="FDFBF6"/>
                </a:solidFill>
                <a:latin typeface="Aptos" panose="020B0004020202020204" pitchFamily="34" charset="0"/>
              </a:rPr>
              <a:t>www.exploremerriam.com/shopmerriam</a:t>
            </a:r>
            <a:endParaRPr lang="en-US" dirty="0">
              <a:solidFill>
                <a:srgbClr val="FDFBF6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5B1D68-A328-000A-35C2-0617B8C2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3548" y="2311302"/>
            <a:ext cx="2011680" cy="4149146"/>
          </a:xfrm>
          <a:solidFill>
            <a:schemeClr val="accent5"/>
          </a:solidFill>
          <a:ln>
            <a:solidFill>
              <a:schemeClr val="accent6"/>
            </a:solidFill>
          </a:ln>
        </p:spPr>
        <p:txBody>
          <a:bodyPr/>
          <a:lstStyle/>
          <a:p>
            <a:r>
              <a:rPr lang="en-US" sz="1400" dirty="0">
                <a:latin typeface="Aptos Black" panose="020B0004020202020204" pitchFamily="34" charset="0"/>
              </a:rPr>
              <a:t>parade of hearts</a:t>
            </a:r>
          </a:p>
        </p:txBody>
      </p:sp>
      <p:pic>
        <p:nvPicPr>
          <p:cNvPr id="21" name="Picture Placeholder 20" descr="The image depicts a colorful, interactive sculpture of a heart-shaped structure with vibrant illustrations and children, located in front of a modern building with blue and red decorative flags, likely in a city market setting.&#10;&#10;AI-generated content may be incorrect.">
            <a:extLst>
              <a:ext uri="{FF2B5EF4-FFF2-40B4-BE49-F238E27FC236}">
                <a16:creationId xmlns:a16="http://schemas.microsoft.com/office/drawing/2014/main" id="{AD1156AC-B6DC-EAD5-56E1-A8A60B077B31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3"/>
          <a:srcRect l="12584" r="12584"/>
          <a:stretch>
            <a:fillRect/>
          </a:stretch>
        </p:blipFill>
        <p:spPr>
          <a:xfrm rot="5400000">
            <a:off x="4408377" y="1916229"/>
            <a:ext cx="994568" cy="996812"/>
          </a:xfrm>
          <a:prstGeom prst="ellipse">
            <a:avLst/>
          </a:prstGeom>
          <a:solidFill>
            <a:srgbClr val="00B0F0"/>
          </a:solidFill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64D0F-0C6F-8F6B-2E6A-BB7E4509C0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311302"/>
            <a:ext cx="2011680" cy="4149146"/>
          </a:xfrm>
          <a:solidFill>
            <a:srgbClr val="852883"/>
          </a:solidFill>
        </p:spPr>
        <p:txBody>
          <a:bodyPr/>
          <a:lstStyle/>
          <a:p>
            <a:r>
              <a:rPr lang="en-US" sz="1400" dirty="0">
                <a:solidFill>
                  <a:schemeClr val="bg1"/>
                </a:solidFill>
                <a:latin typeface="Aptos Black" panose="020B0004020202020204" pitchFamily="34" charset="0"/>
              </a:rPr>
              <a:t>social posts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15275D0-BDC8-580E-5743-E06404E79B1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4"/>
          <a:srcRect/>
          <a:stretch/>
        </p:blipFill>
        <p:spPr>
          <a:xfrm>
            <a:off x="6584038" y="1921674"/>
            <a:ext cx="996812" cy="996812"/>
          </a:xfrm>
          <a:prstGeom prst="ellipse">
            <a:avLst/>
          </a:prstGeom>
          <a:solidFill>
            <a:srgbClr val="EA4D24"/>
          </a:solidFill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39A02A-2C5D-185C-1EA4-9EC05219B3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22324" y="3708022"/>
            <a:ext cx="1920240" cy="2152541"/>
          </a:xfrm>
        </p:spPr>
        <p:txBody>
          <a:bodyPr/>
          <a:lstStyle/>
          <a:p>
            <a:r>
              <a:rPr lang="en-US" dirty="0">
                <a:solidFill>
                  <a:srgbClr val="FCFBF6"/>
                </a:solidFill>
                <a:latin typeface="Aptos" panose="020B0004020202020204" pitchFamily="34" charset="0"/>
              </a:rPr>
              <a:t>From Shop Merriam discounts, to art around town and upcoming nearby events, we have a plan for World Cup social media promotions starting May 1.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3FCA4E0-90C2-0B66-6511-4C6C2CF086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1400" dirty="0">
                <a:latin typeface="Aptos Black" panose="020B0004020202020204" pitchFamily="34" charset="0"/>
              </a:rPr>
              <a:t>mcc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B0013BD4-F96A-23DD-CDD3-EE4409C4784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/>
          <a:srcRect l="16667" r="16667"/>
          <a:stretch/>
        </p:blipFill>
        <p:spPr>
          <a:xfrm>
            <a:off x="8796490" y="1917351"/>
            <a:ext cx="996812" cy="996812"/>
          </a:xfrm>
          <a:prstGeom prst="ellipse">
            <a:avLst/>
          </a:prstGeom>
          <a:solidFill>
            <a:srgbClr val="00B0F0"/>
          </a:solidFill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89F2A0-001B-0F35-58F3-8E54FD5CF2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57293" y="3612753"/>
            <a:ext cx="1920240" cy="2715777"/>
          </a:xfrm>
        </p:spPr>
        <p:txBody>
          <a:bodyPr/>
          <a:lstStyle/>
          <a:p>
            <a:r>
              <a:rPr lang="en-US" sz="1400" dirty="0">
                <a:latin typeface="Aptos" panose="020B0004020202020204" pitchFamily="34" charset="0"/>
              </a:rPr>
              <a:t>The Merriam Community Center invites guests to and enjoy all the amenities including the art gallery, indoor/ outdoor pools, walking track, and fitness center. Rates equal the non-resident daily fee of </a:t>
            </a:r>
            <a:r>
              <a:rPr lang="en-US" sz="1200" dirty="0">
                <a:latin typeface="Aptos" panose="020B0004020202020204" pitchFamily="34" charset="0"/>
              </a:rPr>
              <a:t>($12 adults / $10 children).</a:t>
            </a:r>
            <a:endParaRPr lang="en-US" sz="1400" dirty="0">
              <a:latin typeface="Aptos" panose="020B00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F23A56-88EC-A8CB-55CA-A6634DD0FE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29268" y="3708022"/>
            <a:ext cx="1920240" cy="1986570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</a:rPr>
              <a:t>If you offer a discount with the Shop Merriam program, we will also add it to the POH portal (pending their approval).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r>
              <a:rPr lang="en-US" sz="1200" dirty="0">
                <a:latin typeface="Aptos" panose="020B0004020202020204" pitchFamily="34" charset="0"/>
              </a:rPr>
              <a:t>theparadeofhearts.com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442306-3131-E7DD-7F15-3F454B3ABC99}"/>
              </a:ext>
            </a:extLst>
          </p:cNvPr>
          <p:cNvCxnSpPr/>
          <p:nvPr/>
        </p:nvCxnSpPr>
        <p:spPr>
          <a:xfrm>
            <a:off x="1770778" y="3395064"/>
            <a:ext cx="1799831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E126C-C999-FD8D-921F-F9F1A1D69173}"/>
              </a:ext>
            </a:extLst>
          </p:cNvPr>
          <p:cNvCxnSpPr/>
          <p:nvPr/>
        </p:nvCxnSpPr>
        <p:spPr>
          <a:xfrm>
            <a:off x="3966954" y="3429000"/>
            <a:ext cx="1799831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E4F787-A3C1-929E-C193-AEB84C9225CC}"/>
              </a:ext>
            </a:extLst>
          </p:cNvPr>
          <p:cNvCxnSpPr/>
          <p:nvPr/>
        </p:nvCxnSpPr>
        <p:spPr>
          <a:xfrm>
            <a:off x="6201924" y="3416194"/>
            <a:ext cx="1799831" cy="0"/>
          </a:xfrm>
          <a:prstGeom prst="line">
            <a:avLst/>
          </a:prstGeom>
          <a:ln w="19050" cap="flat" cmpd="sng" algn="ctr">
            <a:solidFill>
              <a:srgbClr val="FDFBF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1497A6-5F14-10B1-82FD-3D213B559E03}"/>
              </a:ext>
            </a:extLst>
          </p:cNvPr>
          <p:cNvCxnSpPr/>
          <p:nvPr/>
        </p:nvCxnSpPr>
        <p:spPr>
          <a:xfrm>
            <a:off x="8417495" y="3429000"/>
            <a:ext cx="1799831" cy="0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1" name="Picture 30" descr="Merriam,&#10;&#10;AI-generated content may be incorrect.">
            <a:extLst>
              <a:ext uri="{FF2B5EF4-FFF2-40B4-BE49-F238E27FC236}">
                <a16:creationId xmlns:a16="http://schemas.microsoft.com/office/drawing/2014/main" id="{69364CCC-6A37-8053-F691-48138BEA6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4367" y="6364547"/>
            <a:ext cx="1345463" cy="46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76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9B4F3-5492-B275-ABF3-28A3288F4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9E88830-3F7C-3F16-4179-2BB3915083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86928" y="268289"/>
            <a:ext cx="9825679" cy="1097281"/>
          </a:xfrm>
        </p:spPr>
        <p:txBody>
          <a:bodyPr>
            <a:normAutofit/>
          </a:bodyPr>
          <a:lstStyle/>
          <a:p>
            <a:pPr algn="ctr">
              <a:lnSpc>
                <a:spcPts val="3500"/>
              </a:lnSpc>
            </a:pPr>
            <a:r>
              <a:rPr lang="en-US" sz="3200" dirty="0">
                <a:latin typeface="Aptos Black" panose="020B0004020202020204" pitchFamily="34" charset="0"/>
              </a:rPr>
              <a:t>What’s happening here in Merriam?</a:t>
            </a:r>
            <a:br>
              <a:rPr lang="en-US" sz="3200" dirty="0">
                <a:latin typeface="Aptos Black" panose="020B0004020202020204" pitchFamily="34" charset="0"/>
              </a:rPr>
            </a:br>
            <a:r>
              <a:rPr lang="en-US" sz="3600" cap="none" dirty="0">
                <a:latin typeface="Baguet Script" panose="00000500000000000000" pitchFamily="2" charset="0"/>
              </a:rPr>
              <a:t>Transportation</a:t>
            </a:r>
            <a:endParaRPr lang="en-US" sz="4400" dirty="0">
              <a:latin typeface="Baguet Script" panose="000005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FF7CB3-97E6-FAAB-08F4-E077B5183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56" y="1401810"/>
            <a:ext cx="6978962" cy="518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6955EEB-CCF3-09B3-839D-6EA39206B5C3}"/>
              </a:ext>
            </a:extLst>
          </p:cNvPr>
          <p:cNvGrpSpPr/>
          <p:nvPr/>
        </p:nvGrpSpPr>
        <p:grpSpPr>
          <a:xfrm>
            <a:off x="531832" y="1566916"/>
            <a:ext cx="2783456" cy="4731295"/>
            <a:chOff x="592085" y="1057957"/>
            <a:chExt cx="2783456" cy="47312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5C83E48-EE05-E13B-A50F-8F4B4706BF14}"/>
                </a:ext>
              </a:extLst>
            </p:cNvPr>
            <p:cNvSpPr txBox="1"/>
            <p:nvPr/>
          </p:nvSpPr>
          <p:spPr>
            <a:xfrm>
              <a:off x="592085" y="1057957"/>
              <a:ext cx="2723203" cy="15407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ts val="1920"/>
                </a:lnSpc>
                <a:spcAft>
                  <a:spcPts val="1875"/>
                </a:spcAft>
                <a:buNone/>
              </a:pPr>
              <a:r>
                <a:rPr lang="en-US" sz="1400" b="0" i="0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To supplement the efforts of Kansas City’s ConnectKC26, Johnson County is also providing public transportation options through its Johnson County United transit service.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9261949-76D6-81BC-5D80-A3CD39BD3083}"/>
                </a:ext>
              </a:extLst>
            </p:cNvPr>
            <p:cNvSpPr txBox="1"/>
            <p:nvPr/>
          </p:nvSpPr>
          <p:spPr>
            <a:xfrm>
              <a:off x="592085" y="2839727"/>
              <a:ext cx="2783456" cy="29495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rtl="0" fontAlgn="base">
                <a:spcAft>
                  <a:spcPts val="1875"/>
                </a:spcAft>
                <a:buNone/>
              </a:pPr>
              <a:r>
                <a:rPr lang="en-US" sz="1400" b="1" i="0" u="none" strike="noStrike" dirty="0">
                  <a:solidFill>
                    <a:schemeClr val="accent6"/>
                  </a:solidFill>
                  <a:effectLst/>
                  <a:latin typeface="Aptos" panose="020B0004020202020204" pitchFamily="34" charset="0"/>
                </a:rPr>
                <a:t>Johnson County United </a:t>
              </a:r>
              <a:r>
                <a:rPr lang="en-US" sz="1400" b="1" dirty="0">
                  <a:solidFill>
                    <a:schemeClr val="accent6"/>
                  </a:solidFill>
                  <a:latin typeface="Aptos" panose="020B0004020202020204" pitchFamily="34" charset="0"/>
                </a:rPr>
                <a:t>LINK</a:t>
              </a:r>
              <a:br>
                <a:rPr lang="en-US" sz="1400" b="1" dirty="0">
                  <a:solidFill>
                    <a:schemeClr val="accent6"/>
                  </a:solidFill>
                  <a:latin typeface="Aptos" panose="020B0004020202020204" pitchFamily="34" charset="0"/>
                </a:rPr>
              </a:br>
              <a:r>
                <a:rPr lang="en-US" sz="1400" b="0" i="0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Includes three routes overlapping at </a:t>
              </a:r>
              <a:r>
                <a:rPr lang="en-US" sz="1400" b="1" i="0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Oak Park Mall</a:t>
              </a:r>
              <a:r>
                <a:rPr lang="en-US" sz="1400" b="0" i="0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 and </a:t>
              </a:r>
              <a:r>
                <a:rPr lang="en-US" sz="1400" b="1" i="0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connects the cities of Leawood, Lenexa, Merriam, Mission, Olathe, Overland Park and Shawnee</a:t>
              </a:r>
              <a:r>
                <a:rPr lang="en-US" sz="1400" b="0" i="0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.</a:t>
              </a:r>
            </a:p>
            <a:p>
              <a:pPr algn="l" rtl="0" fontAlgn="base">
                <a:spcAft>
                  <a:spcPts val="1875"/>
                </a:spcAft>
                <a:buNone/>
              </a:pPr>
              <a:r>
                <a:rPr lang="en-US" sz="1400" b="0" i="1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Exact routes, stops and hours to be announced.</a:t>
              </a:r>
            </a:p>
            <a:p>
              <a:pPr fontAlgn="base">
                <a:spcAft>
                  <a:spcPts val="1875"/>
                </a:spcAft>
              </a:pPr>
              <a:r>
                <a:rPr lang="en-US" sz="1400" b="1" i="1" dirty="0">
                  <a:solidFill>
                    <a:srgbClr val="2D2727"/>
                  </a:solidFill>
                  <a:effectLst/>
                  <a:latin typeface="Aptos" panose="020B0004020202020204" pitchFamily="34" charset="0"/>
                </a:rPr>
                <a:t>Learn more: </a:t>
              </a:r>
              <a:r>
                <a:rPr lang="en-US" sz="1400" i="1" dirty="0">
                  <a:solidFill>
                    <a:srgbClr val="2D2727"/>
                  </a:solidFill>
                  <a:latin typeface="Aptos" panose="020B0004020202020204" pitchFamily="34" charset="0"/>
                </a:rPr>
                <a:t>johnsoncountyunited.com/getting-around</a:t>
              </a:r>
              <a:endParaRPr lang="en-US" sz="1400" b="0" i="1" dirty="0">
                <a:solidFill>
                  <a:srgbClr val="2D2727"/>
                </a:solidFill>
                <a:effectLst/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42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D694-27D9-7578-0AFA-4F99011E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BAFCA94-9F9D-ABD8-24E4-A171AEA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04" y="545564"/>
            <a:ext cx="8594592" cy="566543"/>
          </a:xfrm>
        </p:spPr>
        <p:txBody>
          <a:bodyPr/>
          <a:lstStyle/>
          <a:p>
            <a:pPr algn="ctr"/>
            <a:r>
              <a:rPr lang="en-US" sz="3200" dirty="0">
                <a:latin typeface="Aptos Black" panose="020B0004020202020204" pitchFamily="34" charset="0"/>
              </a:rPr>
              <a:t>What’s happening here in Merriam?</a:t>
            </a:r>
            <a:br>
              <a:rPr lang="en-US" sz="3200" dirty="0">
                <a:latin typeface="Aptos Black" panose="020B0004020202020204" pitchFamily="34" charset="0"/>
              </a:rPr>
            </a:br>
            <a:r>
              <a:rPr lang="en-US" sz="3800" cap="none" dirty="0">
                <a:latin typeface="Baguet Script" panose="00000500000000000000" pitchFamily="2" charset="0"/>
              </a:rPr>
              <a:t>23-hour liquor/CMB resolution</a:t>
            </a:r>
            <a:endParaRPr lang="en-US" sz="3800" dirty="0">
              <a:latin typeface="Baguet Script" panose="00000500000000000000" pitchFamily="2" charset="0"/>
            </a:endParaRPr>
          </a:p>
        </p:txBody>
      </p:sp>
      <p:pic>
        <p:nvPicPr>
          <p:cNvPr id="7" name="Picture 6" descr="Merriam,&#10;&#10;AI-generated content may be incorrect.">
            <a:extLst>
              <a:ext uri="{FF2B5EF4-FFF2-40B4-BE49-F238E27FC236}">
                <a16:creationId xmlns:a16="http://schemas.microsoft.com/office/drawing/2014/main" id="{4FDF4EBF-4AD1-3EFF-6D97-065FD477C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522" y="6282189"/>
            <a:ext cx="1345463" cy="4602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C4BF5F3-1BC6-BCC2-B0DB-B5EB05EB1A70}"/>
              </a:ext>
            </a:extLst>
          </p:cNvPr>
          <p:cNvGrpSpPr/>
          <p:nvPr/>
        </p:nvGrpSpPr>
        <p:grpSpPr>
          <a:xfrm rot="21423446">
            <a:off x="1513969" y="2123898"/>
            <a:ext cx="3511096" cy="4301131"/>
            <a:chOff x="1252497" y="1698171"/>
            <a:chExt cx="3911174" cy="4910098"/>
          </a:xfrm>
        </p:grpSpPr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95E057B6-D1B5-89FA-C6D8-3122B912696B}"/>
                </a:ext>
              </a:extLst>
            </p:cNvPr>
            <p:cNvSpPr/>
            <p:nvPr/>
          </p:nvSpPr>
          <p:spPr>
            <a:xfrm>
              <a:off x="1252497" y="1698171"/>
              <a:ext cx="3911174" cy="4910098"/>
            </a:xfrm>
            <a:prstGeom prst="flowChartProcess">
              <a:avLst/>
            </a:prstGeom>
            <a:solidFill>
              <a:srgbClr val="852883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The image shows a resolution document detailing the approval for Merriam, Kansas, to extend alcohol and CMB sales hours during the FIFA World Cup from June 11 to July 19, 2026.&#10;&#10;AI-generated content may be incorrect.">
              <a:extLst>
                <a:ext uri="{FF2B5EF4-FFF2-40B4-BE49-F238E27FC236}">
                  <a16:creationId xmlns:a16="http://schemas.microsoft.com/office/drawing/2014/main" id="{BA4535E8-FA66-6EA6-62D2-A8FA7FC8F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555" y="1783610"/>
              <a:ext cx="3705223" cy="4744071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E3FE237-4009-38C1-E7DF-EF32D22BF166}"/>
              </a:ext>
            </a:extLst>
          </p:cNvPr>
          <p:cNvSpPr txBox="1"/>
          <p:nvPr/>
        </p:nvSpPr>
        <p:spPr>
          <a:xfrm>
            <a:off x="6096000" y="2007542"/>
            <a:ext cx="49111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ptos" panose="020B0004020202020204" pitchFamily="34" charset="0"/>
              </a:rPr>
              <a:t>City of Merriam “opted in” to HB2481 on 4/27/26, but leaves the decision to offer 23-hour sales up to each business</a:t>
            </a:r>
            <a:br>
              <a:rPr lang="en-US" sz="1600" dirty="0">
                <a:latin typeface="Aptos" panose="020B0004020202020204" pitchFamily="34" charset="0"/>
              </a:rPr>
            </a:br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1600" dirty="0">
                <a:latin typeface="Aptos" panose="020B0004020202020204" pitchFamily="34" charset="0"/>
              </a:rPr>
              <a:t>June 11 – July 19 (expires at 5:00 am on July 20)</a:t>
            </a:r>
          </a:p>
          <a:p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Allowed between 6:00 am–5:00 am</a:t>
            </a:r>
          </a:p>
          <a:p>
            <a:br>
              <a:rPr lang="en-US" sz="1600" dirty="0">
                <a:latin typeface="Aptos" panose="020B0004020202020204" pitchFamily="34" charset="0"/>
              </a:rPr>
            </a:br>
            <a:r>
              <a:rPr lang="en-US" sz="1600" dirty="0">
                <a:latin typeface="Aptos" panose="020B0004020202020204" pitchFamily="34" charset="0"/>
              </a:rPr>
              <a:t>Licensed businesses under Kansas liquor control act (affects 18 businesses in Merriam)</a:t>
            </a:r>
          </a:p>
          <a:p>
            <a:endParaRPr lang="en-US" sz="1600" dirty="0">
              <a:latin typeface="Aptos" panose="020B0004020202020204" pitchFamily="34" charset="0"/>
            </a:endParaRPr>
          </a:p>
          <a:p>
            <a:r>
              <a:rPr lang="en-US" sz="1600" dirty="0">
                <a:latin typeface="Aptos" panose="020B0004020202020204" pitchFamily="34" charset="0"/>
              </a:rPr>
              <a:t>Eligible businesses can sell alcoholic and cereal malt beverage in original packaging (store) or for consumption </a:t>
            </a:r>
            <a:r>
              <a:rPr lang="en-US" sz="1600" b="1" dirty="0">
                <a:latin typeface="Aptos" panose="020B0004020202020204" pitchFamily="34" charset="0"/>
              </a:rPr>
              <a:t>on the premises</a:t>
            </a:r>
            <a:r>
              <a:rPr lang="en-US" sz="1600" dirty="0">
                <a:latin typeface="Aptos" panose="020B0004020202020204" pitchFamily="34" charset="0"/>
              </a:rPr>
              <a:t> (bar/restaurant) during this time frame</a:t>
            </a:r>
          </a:p>
        </p:txBody>
      </p:sp>
      <p:pic>
        <p:nvPicPr>
          <p:cNvPr id="12" name="Graphic 11" descr="Soccer ball with solid fill">
            <a:extLst>
              <a:ext uri="{FF2B5EF4-FFF2-40B4-BE49-F238E27FC236}">
                <a16:creationId xmlns:a16="http://schemas.microsoft.com/office/drawing/2014/main" id="{E7111329-F2BD-AA6B-75B8-5A5A0E2AEC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4968" y="2104489"/>
            <a:ext cx="217234" cy="217234"/>
          </a:xfrm>
          <a:prstGeom prst="rect">
            <a:avLst/>
          </a:prstGeom>
        </p:spPr>
      </p:pic>
      <p:pic>
        <p:nvPicPr>
          <p:cNvPr id="13" name="Graphic 12" descr="Soccer ball with solid fill">
            <a:extLst>
              <a:ext uri="{FF2B5EF4-FFF2-40B4-BE49-F238E27FC236}">
                <a16:creationId xmlns:a16="http://schemas.microsoft.com/office/drawing/2014/main" id="{CDF10774-DCDF-3E4C-E084-6187F10FF6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5849" y="4778294"/>
            <a:ext cx="217234" cy="217234"/>
          </a:xfrm>
          <a:prstGeom prst="rect">
            <a:avLst/>
          </a:prstGeom>
        </p:spPr>
      </p:pic>
      <p:pic>
        <p:nvPicPr>
          <p:cNvPr id="14" name="Graphic 13" descr="Soccer ball with solid fill">
            <a:extLst>
              <a:ext uri="{FF2B5EF4-FFF2-40B4-BE49-F238E27FC236}">
                <a16:creationId xmlns:a16="http://schemas.microsoft.com/office/drawing/2014/main" id="{A7709870-CCC4-ADCD-AE06-1B74C7C779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4968" y="3534924"/>
            <a:ext cx="217234" cy="217234"/>
          </a:xfrm>
          <a:prstGeom prst="rect">
            <a:avLst/>
          </a:prstGeom>
        </p:spPr>
      </p:pic>
      <p:pic>
        <p:nvPicPr>
          <p:cNvPr id="15" name="Graphic 14" descr="Soccer ball with solid fill">
            <a:extLst>
              <a:ext uri="{FF2B5EF4-FFF2-40B4-BE49-F238E27FC236}">
                <a16:creationId xmlns:a16="http://schemas.microsoft.com/office/drawing/2014/main" id="{AC3C9522-054A-3CA5-AE7E-944AE4B9FA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4968" y="4037740"/>
            <a:ext cx="217234" cy="217234"/>
          </a:xfrm>
          <a:prstGeom prst="rect">
            <a:avLst/>
          </a:prstGeom>
        </p:spPr>
      </p:pic>
      <p:pic>
        <p:nvPicPr>
          <p:cNvPr id="17" name="Graphic 16" descr="Soccer ball with solid fill">
            <a:extLst>
              <a:ext uri="{FF2B5EF4-FFF2-40B4-BE49-F238E27FC236}">
                <a16:creationId xmlns:a16="http://schemas.microsoft.com/office/drawing/2014/main" id="{9F0A26FB-466A-5F6F-C906-B28FECE798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6488" y="3059313"/>
            <a:ext cx="217234" cy="2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9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F9BF20-1FC8-6B72-ACDB-5B72162AD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408" y="401644"/>
            <a:ext cx="8594592" cy="566543"/>
          </a:xfrm>
        </p:spPr>
        <p:txBody>
          <a:bodyPr/>
          <a:lstStyle/>
          <a:p>
            <a:pPr algn="ctr"/>
            <a:r>
              <a:rPr lang="en-US" sz="3200" dirty="0">
                <a:latin typeface="Aptos Black" panose="020B0004020202020204" pitchFamily="34" charset="0"/>
              </a:rPr>
              <a:t>Exploremerriam.com/game-on</a:t>
            </a:r>
            <a:br>
              <a:rPr lang="en-US" sz="3200" dirty="0"/>
            </a:br>
            <a:r>
              <a:rPr lang="en-US" cap="none" dirty="0">
                <a:latin typeface="Baguet Script" panose="00000500000000000000" pitchFamily="2" charset="0"/>
              </a:rPr>
              <a:t>Overview</a:t>
            </a:r>
            <a:endParaRPr lang="en-US" dirty="0">
              <a:latin typeface="Baguet Script" panose="00000500000000000000" pitchFamily="2" charset="0"/>
            </a:endParaRPr>
          </a:p>
        </p:txBody>
      </p:sp>
      <p:pic>
        <p:nvPicPr>
          <p:cNvPr id="7" name="Picture 6" descr="The image depicts a poolside scene in Merriam, Kansas, with a vibrant soccer game being watched by spectators, showcasing the town's enthusiasm for the sport.&#10;&#10;AI-generated content may be incorrect.">
            <a:extLst>
              <a:ext uri="{FF2B5EF4-FFF2-40B4-BE49-F238E27FC236}">
                <a16:creationId xmlns:a16="http://schemas.microsoft.com/office/drawing/2014/main" id="{FE25EC07-2E6F-2D78-AD94-B8F3C3035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255" y="1991535"/>
            <a:ext cx="6100424" cy="3809912"/>
          </a:xfrm>
          <a:prstGeom prst="rect">
            <a:avLst/>
          </a:prstGeom>
        </p:spPr>
      </p:pic>
      <p:pic>
        <p:nvPicPr>
          <p:cNvPr id="5" name="Picture 4" descr="Merriam,&#10;&#10;AI-generated content may be incorrect.">
            <a:extLst>
              <a:ext uri="{FF2B5EF4-FFF2-40B4-BE49-F238E27FC236}">
                <a16:creationId xmlns:a16="http://schemas.microsoft.com/office/drawing/2014/main" id="{139FF6C1-3754-614E-A59B-0C56EF0AD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367" y="6364547"/>
            <a:ext cx="1345463" cy="4602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D3D5347-0585-45EE-322C-8D7A9B4394DC}"/>
              </a:ext>
            </a:extLst>
          </p:cNvPr>
          <p:cNvGrpSpPr/>
          <p:nvPr/>
        </p:nvGrpSpPr>
        <p:grpSpPr>
          <a:xfrm>
            <a:off x="2688212" y="2713722"/>
            <a:ext cx="2841971" cy="2308324"/>
            <a:chOff x="2688212" y="2713722"/>
            <a:chExt cx="2841971" cy="230832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6B4656-18A0-6F55-EDF1-13C8B57ADB4B}"/>
                </a:ext>
              </a:extLst>
            </p:cNvPr>
            <p:cNvSpPr txBox="1"/>
            <p:nvPr/>
          </p:nvSpPr>
          <p:spPr>
            <a:xfrm>
              <a:off x="2969479" y="2713722"/>
              <a:ext cx="256070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ptos" panose="020B0004020202020204" pitchFamily="34" charset="0"/>
                </a:rPr>
                <a:t>Merriam’s official visitor hub for World Cup</a:t>
              </a:r>
            </a:p>
            <a:p>
              <a:br>
                <a:rPr lang="en-US" sz="1600" dirty="0">
                  <a:latin typeface="Aptos" panose="020B0004020202020204" pitchFamily="34" charset="0"/>
                </a:rPr>
              </a:br>
              <a:r>
                <a:rPr lang="en-US" sz="1600" dirty="0">
                  <a:latin typeface="Aptos" panose="020B0004020202020204" pitchFamily="34" charset="0"/>
                </a:rPr>
                <a:t>One-stop resource for guests, residents, and businesses </a:t>
              </a:r>
            </a:p>
            <a:p>
              <a:br>
                <a:rPr lang="en-US" sz="1600" dirty="0">
                  <a:latin typeface="Aptos" panose="020B0004020202020204" pitchFamily="34" charset="0"/>
                </a:rPr>
              </a:br>
              <a:r>
                <a:rPr lang="en-US" sz="1600" dirty="0">
                  <a:latin typeface="Aptos" panose="020B0004020202020204" pitchFamily="34" charset="0"/>
                </a:rPr>
                <a:t>Easy access to lodging, dining, and local amenities </a:t>
              </a:r>
            </a:p>
          </p:txBody>
        </p:sp>
        <p:pic>
          <p:nvPicPr>
            <p:cNvPr id="11" name="Graphic 10" descr="Soccer ball with solid fill">
              <a:extLst>
                <a:ext uri="{FF2B5EF4-FFF2-40B4-BE49-F238E27FC236}">
                  <a16:creationId xmlns:a16="http://schemas.microsoft.com/office/drawing/2014/main" id="{6A535396-C42F-91C3-3164-CABB8C4BDA7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08462" y="2798778"/>
              <a:ext cx="217234" cy="217234"/>
            </a:xfrm>
            <a:prstGeom prst="rect">
              <a:avLst/>
            </a:prstGeom>
          </p:spPr>
        </p:pic>
        <p:pic>
          <p:nvPicPr>
            <p:cNvPr id="14" name="Graphic 13" descr="Soccer ball with solid fill">
              <a:extLst>
                <a:ext uri="{FF2B5EF4-FFF2-40B4-BE49-F238E27FC236}">
                  <a16:creationId xmlns:a16="http://schemas.microsoft.com/office/drawing/2014/main" id="{054C5738-4B2A-2CFA-B653-48F96F93D2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91173" y="3519855"/>
              <a:ext cx="217234" cy="217234"/>
            </a:xfrm>
            <a:prstGeom prst="rect">
              <a:avLst/>
            </a:prstGeom>
          </p:spPr>
        </p:pic>
        <p:pic>
          <p:nvPicPr>
            <p:cNvPr id="15" name="Graphic 14" descr="Soccer ball with solid fill">
              <a:extLst>
                <a:ext uri="{FF2B5EF4-FFF2-40B4-BE49-F238E27FC236}">
                  <a16:creationId xmlns:a16="http://schemas.microsoft.com/office/drawing/2014/main" id="{5F5A246C-FC25-C3AB-E497-9B76DA8B1D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88212" y="4486821"/>
              <a:ext cx="217234" cy="217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36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 image is a promotional webpage for Merriam, Kansas, featuring a football (soccer) ball and statistics, promoting local soccer events, fan experiences, and attractions.&#10;&#10;AI-generated content may be incorrect.">
            <a:extLst>
              <a:ext uri="{FF2B5EF4-FFF2-40B4-BE49-F238E27FC236}">
                <a16:creationId xmlns:a16="http://schemas.microsoft.com/office/drawing/2014/main" id="{23B60329-4B0D-7662-B3D9-8AE9EFE5A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97502">
            <a:off x="385675" y="957222"/>
            <a:ext cx="5875066" cy="3944464"/>
          </a:xfrm>
          <a:prstGeom prst="rect">
            <a:avLst/>
          </a:prstGeom>
        </p:spPr>
      </p:pic>
      <p:pic>
        <p:nvPicPr>
          <p:cNvPr id="12" name="Picture 11" descr="The image shows a webpage with a colorful and vibrant design, featuring various images of public transportation, retail, dining, and entertainment options in Merriam, Johnson County.&#10;&#10;AI-generated content may be incorrect.">
            <a:extLst>
              <a:ext uri="{FF2B5EF4-FFF2-40B4-BE49-F238E27FC236}">
                <a16:creationId xmlns:a16="http://schemas.microsoft.com/office/drawing/2014/main" id="{1CB003FE-FE66-986B-0B8A-AA5F5E0C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205">
            <a:off x="6217578" y="1663767"/>
            <a:ext cx="5637561" cy="45089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EFE328-06FD-D4B9-DCED-46489D59253B}"/>
              </a:ext>
            </a:extLst>
          </p:cNvPr>
          <p:cNvSpPr txBox="1"/>
          <p:nvPr/>
        </p:nvSpPr>
        <p:spPr>
          <a:xfrm>
            <a:off x="1571275" y="5493536"/>
            <a:ext cx="417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 Black" panose="020B0004020202020204" pitchFamily="34" charset="0"/>
                <a:hlinkClick r:id="rId4"/>
              </a:rPr>
              <a:t>www.exploremerriam.com/game-on</a:t>
            </a:r>
            <a:r>
              <a:rPr lang="en-US" b="1" dirty="0">
                <a:latin typeface="Aptos Black" panose="020B0004020202020204" pitchFamily="34" charset="0"/>
              </a:rPr>
              <a:t> </a:t>
            </a:r>
          </a:p>
        </p:txBody>
      </p:sp>
      <p:sp>
        <p:nvSpPr>
          <p:cNvPr id="14" name="Arrow: Striped Right 13">
            <a:extLst>
              <a:ext uri="{FF2B5EF4-FFF2-40B4-BE49-F238E27FC236}">
                <a16:creationId xmlns:a16="http://schemas.microsoft.com/office/drawing/2014/main" id="{6DE1EC25-8A76-9A72-5566-C0F0EC898721}"/>
              </a:ext>
            </a:extLst>
          </p:cNvPr>
          <p:cNvSpPr/>
          <p:nvPr/>
        </p:nvSpPr>
        <p:spPr>
          <a:xfrm>
            <a:off x="810556" y="5435886"/>
            <a:ext cx="760719" cy="484632"/>
          </a:xfrm>
          <a:prstGeom prst="striped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44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3FCB9-C6BD-898A-EDC0-359C8AB3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71" y="579592"/>
            <a:ext cx="6766560" cy="768096"/>
          </a:xfrm>
        </p:spPr>
        <p:txBody>
          <a:bodyPr/>
          <a:lstStyle/>
          <a:p>
            <a:pPr algn="ctr"/>
            <a:r>
              <a:rPr lang="en-US" sz="3600" dirty="0">
                <a:latin typeface="Aptos Black" panose="020B0004020202020204" pitchFamily="34" charset="0"/>
              </a:rPr>
              <a:t>Business resources</a:t>
            </a:r>
          </a:p>
        </p:txBody>
      </p:sp>
      <p:pic>
        <p:nvPicPr>
          <p:cNvPr id="5" name="Content Placeholder 4" descr="The image features a vibrant, red and blue design with a prominent FIFA World Cup 2026 logo, highlighting the event's focus on community activation in Kansas City.&#10;&#10;AI-generated content may be incorrect.">
            <a:extLst>
              <a:ext uri="{FF2B5EF4-FFF2-40B4-BE49-F238E27FC236}">
                <a16:creationId xmlns:a16="http://schemas.microsoft.com/office/drawing/2014/main" id="{9514094F-18AD-5616-45C3-B54D4820B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315908">
            <a:off x="4389000" y="1736515"/>
            <a:ext cx="1824355" cy="23475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5DB692F-BCF5-699A-057D-19F79783AFC6}"/>
              </a:ext>
            </a:extLst>
          </p:cNvPr>
          <p:cNvSpPr/>
          <p:nvPr/>
        </p:nvSpPr>
        <p:spPr>
          <a:xfrm>
            <a:off x="269632" y="2587122"/>
            <a:ext cx="1717213" cy="16837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latin typeface="Gotham Book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13B57-9D82-7410-41D4-5418D735E81C}"/>
              </a:ext>
            </a:extLst>
          </p:cNvPr>
          <p:cNvSpPr txBox="1"/>
          <p:nvPr/>
        </p:nvSpPr>
        <p:spPr>
          <a:xfrm>
            <a:off x="6493008" y="2263956"/>
            <a:ext cx="3874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https://kansascityfwc26.com/assets/KC2026_Community_Playbook.pdf</a:t>
            </a:r>
          </a:p>
        </p:txBody>
      </p:sp>
      <p:pic>
        <p:nvPicPr>
          <p:cNvPr id="9" name="Picture 8" descr="Merriam,&#10;&#10;AI-generated content may be incorrect.">
            <a:extLst>
              <a:ext uri="{FF2B5EF4-FFF2-40B4-BE49-F238E27FC236}">
                <a16:creationId xmlns:a16="http://schemas.microsoft.com/office/drawing/2014/main" id="{51A4BE99-CBC2-E7D3-57F6-3C429D34E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367" y="6364547"/>
            <a:ext cx="1345463" cy="460248"/>
          </a:xfrm>
          <a:prstGeom prst="rect">
            <a:avLst/>
          </a:prstGeom>
        </p:spPr>
      </p:pic>
      <p:pic>
        <p:nvPicPr>
          <p:cNvPr id="10" name="Picture 9" descr="Merriam,&#10;&#10;AI-generated content may be incorrect.">
            <a:extLst>
              <a:ext uri="{FF2B5EF4-FFF2-40B4-BE49-F238E27FC236}">
                <a16:creationId xmlns:a16="http://schemas.microsoft.com/office/drawing/2014/main" id="{8000DC66-6853-4444-95CC-805634BB6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06" y="3198876"/>
            <a:ext cx="1345463" cy="460248"/>
          </a:xfrm>
          <a:prstGeom prst="rect">
            <a:avLst/>
          </a:prstGeom>
        </p:spPr>
      </p:pic>
      <p:pic>
        <p:nvPicPr>
          <p:cNvPr id="12" name="Picture 11" descr="KE GAME PLAN 2026 PLAY BOOK.&#10;&#10;AI-generated content may be incorrect.">
            <a:extLst>
              <a:ext uri="{FF2B5EF4-FFF2-40B4-BE49-F238E27FC236}">
                <a16:creationId xmlns:a16="http://schemas.microsoft.com/office/drawing/2014/main" id="{6C71EC34-8B5E-FA46-1241-FFAF1C317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166">
            <a:off x="8176451" y="3726631"/>
            <a:ext cx="1919865" cy="2490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B3E91B-47B0-BF51-EC06-263F7AF84164}"/>
              </a:ext>
            </a:extLst>
          </p:cNvPr>
          <p:cNvSpPr txBox="1"/>
          <p:nvPr/>
        </p:nvSpPr>
        <p:spPr>
          <a:xfrm>
            <a:off x="3957277" y="4748449"/>
            <a:ext cx="4021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ptos" panose="020B0004020202020204" pitchFamily="34" charset="0"/>
              </a:rPr>
              <a:t>https://kansascityfwc26.com/assets/KC2026_GamePlan_Playbook_v1.2.pdf</a:t>
            </a:r>
          </a:p>
        </p:txBody>
      </p:sp>
    </p:spTree>
    <p:extLst>
      <p:ext uri="{BB962C8B-B14F-4D97-AF65-F5344CB8AC3E}">
        <p14:creationId xmlns:p14="http://schemas.microsoft.com/office/powerpoint/2010/main" val="527660539"/>
      </p:ext>
    </p:extLst>
  </p:cSld>
  <p:clrMapOvr>
    <a:masterClrMapping/>
  </p:clrMapOvr>
</p:sld>
</file>

<file path=ppt/theme/theme1.xml><?xml version="1.0" encoding="utf-8"?>
<a:theme xmlns:a="http://schemas.openxmlformats.org/drawingml/2006/main" name="VB">
  <a:themeElements>
    <a:clrScheme name="Custom 2">
      <a:dk1>
        <a:srgbClr val="000000"/>
      </a:dk1>
      <a:lt1>
        <a:srgbClr val="FFFFFF"/>
      </a:lt1>
      <a:dk2>
        <a:srgbClr val="257995"/>
      </a:dk2>
      <a:lt2>
        <a:srgbClr val="E7E6E6"/>
      </a:lt2>
      <a:accent1>
        <a:srgbClr val="EA4D24"/>
      </a:accent1>
      <a:accent2>
        <a:srgbClr val="B2D235"/>
      </a:accent2>
      <a:accent3>
        <a:srgbClr val="EA4D24"/>
      </a:accent3>
      <a:accent4>
        <a:srgbClr val="B2D335"/>
      </a:accent4>
      <a:accent5>
        <a:srgbClr val="00B0F0"/>
      </a:accent5>
      <a:accent6>
        <a:srgbClr val="262770"/>
      </a:accent6>
      <a:hlink>
        <a:srgbClr val="27276F"/>
      </a:hlink>
      <a:folHlink>
        <a:srgbClr val="00B0F0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B" id="{2F181834-6944-4F62-BE4D-DCC963757173}" vid="{292F7F23-EFD0-47DF-A498-F5932811C355}"/>
    </a:ext>
  </a:extLst>
</a:theme>
</file>

<file path=ppt/theme/theme2.xml><?xml version="1.0" encoding="utf-8"?>
<a:theme xmlns:a="http://schemas.openxmlformats.org/drawingml/2006/main" name="1_Office Theme">
  <a:themeElements>
    <a:clrScheme name="Merriam Colors2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24AEEF"/>
      </a:accent1>
      <a:accent2>
        <a:srgbClr val="115FAA"/>
      </a:accent2>
      <a:accent3>
        <a:srgbClr val="B8EAF3"/>
      </a:accent3>
      <a:accent4>
        <a:srgbClr val="B2D335"/>
      </a:accent4>
      <a:accent5>
        <a:srgbClr val="FCC225"/>
      </a:accent5>
      <a:accent6>
        <a:srgbClr val="262770"/>
      </a:accent6>
      <a:hlink>
        <a:srgbClr val="27276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 color block" id="{8E8E6382-84E0-47AA-A2A2-8ED603AAB26E}" vid="{692203AD-8BB8-47BB-AF1A-2D7F125D9E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8FC98CF-E78A-425D-90FD-55D1C468A3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35FEF8-1733-4347-95CE-3BB62B2B8DD7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9060146-7700-4F6C-986B-89E3839BD4E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VB</Template>
  <TotalTime>1127</TotalTime>
  <Words>1353</Words>
  <Application>Microsoft Office PowerPoint</Application>
  <PresentationFormat>Widescreen</PresentationFormat>
  <Paragraphs>176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Aptos</vt:lpstr>
      <vt:lpstr>Aptos Black</vt:lpstr>
      <vt:lpstr>Arial</vt:lpstr>
      <vt:lpstr>Baguet Script</vt:lpstr>
      <vt:lpstr>Calibri</vt:lpstr>
      <vt:lpstr>Figtree SemiBold</vt:lpstr>
      <vt:lpstr>Gotham Book</vt:lpstr>
      <vt:lpstr>Gotham Medium</vt:lpstr>
      <vt:lpstr>Social Gothic</vt:lpstr>
      <vt:lpstr>Social Gothic Med</vt:lpstr>
      <vt:lpstr>Wingdings</vt:lpstr>
      <vt:lpstr>VB</vt:lpstr>
      <vt:lpstr>1_Office Theme</vt:lpstr>
      <vt:lpstr>PowerPoint Presentation</vt:lpstr>
      <vt:lpstr>What’s happening here in Merriam? Events</vt:lpstr>
      <vt:lpstr>What’s happening here in Merriam? World Cup Swag</vt:lpstr>
      <vt:lpstr>What’s happening here in Merriam? Promotions</vt:lpstr>
      <vt:lpstr>What’s happening here in Merriam? Transportation</vt:lpstr>
      <vt:lpstr>What’s happening here in Merriam? 23-hour liquor/CMB resolution</vt:lpstr>
      <vt:lpstr>Exploremerriam.com/game-on Overview</vt:lpstr>
      <vt:lpstr>PowerPoint Presentation</vt:lpstr>
      <vt:lpstr>Business resources</vt:lpstr>
      <vt:lpstr>Tips to evaluate your readiness</vt:lpstr>
      <vt:lpstr>PowerPoint Presentation</vt:lpstr>
      <vt:lpstr>What businesses can expect</vt:lpstr>
      <vt:lpstr>Crowd flow &amp; Customer experience</vt:lpstr>
      <vt:lpstr>Situational awareness</vt:lpstr>
      <vt:lpstr>Practical Safety Tips for Businesses </vt:lpstr>
      <vt:lpstr>When &amp; How to Contact Police </vt:lpstr>
      <vt:lpstr>Police presence during world cup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Merriam Marketing Committee Meeting</dc:title>
  <dc:subject/>
  <dc:creator>Brenna Dwyer</dc:creator>
  <cp:lastModifiedBy>Karen Crane</cp:lastModifiedBy>
  <cp:revision>27</cp:revision>
  <dcterms:created xsi:type="dcterms:W3CDTF">2023-11-28T17:36:30Z</dcterms:created>
  <dcterms:modified xsi:type="dcterms:W3CDTF">2026-04-29T18:16:03Z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